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Montserrat"/>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16AAD2-3A2C-4133-9A91-F87765BD3BCD}">
  <a:tblStyle styleId="{8416AAD2-3A2C-4133-9A91-F87765BD3BC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Montserrat-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Montserrat-italic.fntdata"/><Relationship Id="rId16" Type="http://schemas.openxmlformats.org/officeDocument/2006/relationships/slide" Target="slides/slide10.xml"/><Relationship Id="rId38" Type="http://schemas.openxmlformats.org/officeDocument/2006/relationships/font" Target="fonts/Montserrat-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b04950ec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b04950ec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cbb755271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cbb755271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c56b87ee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c56b87ee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Super high level flowchart of inputs and outputs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ccbb755271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ccbb755271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7c56b87ee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7c56b87ee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DEFINE ONE DIMENSIONAL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cafcb76a1b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cafcb76a1b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cb04950ec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cb04950ec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cafcb76a1b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cafcb76a1b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cb04950ec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cb04950ec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ccbb755271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ccbb755271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7c56b87ee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7c56b87ee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More Rigorous Analysis:</a:t>
            </a:r>
            <a:endParaRPr/>
          </a:p>
          <a:p>
            <a:pPr indent="-298450" lvl="0" marL="457200" rtl="0" algn="l">
              <a:spcBef>
                <a:spcPts val="0"/>
              </a:spcBef>
              <a:spcAft>
                <a:spcPts val="0"/>
              </a:spcAft>
              <a:buSzPts val="1100"/>
              <a:buChar char="-"/>
            </a:pPr>
            <a:r>
              <a:rPr lang="en-GB"/>
              <a:t>Wall temps, </a:t>
            </a:r>
            <a:r>
              <a:rPr lang="en-GB">
                <a:solidFill>
                  <a:schemeClr val="dk1"/>
                </a:solidFill>
              </a:rPr>
              <a:t>Fin design, </a:t>
            </a:r>
            <a:r>
              <a:rPr lang="en-GB"/>
              <a:t>interior temp estimates for Yonix</a:t>
            </a:r>
            <a:endParaRPr/>
          </a:p>
          <a:p>
            <a:pPr indent="0" lvl="0" marL="0" rtl="0" algn="l">
              <a:spcBef>
                <a:spcPts val="0"/>
              </a:spcBef>
              <a:spcAft>
                <a:spcPts val="0"/>
              </a:spcAft>
              <a:buNone/>
            </a:pPr>
            <a:r>
              <a:rPr lang="en-GB"/>
              <a:t>Begin Implementation:</a:t>
            </a:r>
            <a:endParaRPr/>
          </a:p>
          <a:p>
            <a:pPr indent="-298450" lvl="0" marL="457200" rtl="0" algn="l">
              <a:spcBef>
                <a:spcPts val="0"/>
              </a:spcBef>
              <a:spcAft>
                <a:spcPts val="0"/>
              </a:spcAft>
              <a:buSzPts val="1100"/>
              <a:buChar char="-"/>
            </a:pPr>
            <a:r>
              <a:rPr lang="en-GB"/>
              <a:t>Spurred by hearing that we are likely going to need TPS for a Spaceshot vehicle- May be early, but this seems like a fairly involved process to actually put engineering analysis into (and an easy thing to do remote, for the time being). Kinda the reasoning behind why I have cared enough to jump on this so early.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cafcb76a1b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cafcb76a1b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cafcb76a1b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cafcb76a1b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REMOVE PLOTS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cafcb76a1b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cafcb76a1b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ccbb755271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ccbb755271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7c56b87ee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7c56b87ee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7c56b87ee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7c56b87ee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cb04950ec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cb04950ec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cafcb76a1b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cafcb76a1b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cb04950ec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cb04950ec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cafcb76a1b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cafcb76a1b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cb04950ec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cb04950ec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cb04950ec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cb04950ec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afcb76a1b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afcb76a1b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cb04950ec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cb04950ec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b04950ec4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b04950ec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cbb75527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cbb75527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cbb75527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cbb75527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7c56b87ee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c56b87ee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311708" y="13589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 name="Google Shape;14;p2"/>
          <p:cNvSpPr txBox="1"/>
          <p:nvPr>
            <p:ph idx="1" type="subTitle"/>
          </p:nvPr>
        </p:nvSpPr>
        <p:spPr>
          <a:xfrm>
            <a:off x="311700" y="3576150"/>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11"/>
          <p:cNvSpPr/>
          <p:nvPr/>
        </p:nvSpPr>
        <p:spPr>
          <a:xfrm>
            <a:off x="8657275" y="4698325"/>
            <a:ext cx="486600" cy="323400"/>
          </a:xfrm>
          <a:prstGeom prst="rect">
            <a:avLst/>
          </a:prstGeom>
          <a:solidFill>
            <a:srgbClr val="CEB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7" name="Google Shape;5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8" name="Google Shape;5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61" name="Google Shape;61;p12"/>
          <p:cNvSpPr/>
          <p:nvPr/>
        </p:nvSpPr>
        <p:spPr>
          <a:xfrm>
            <a:off x="8657275" y="4698325"/>
            <a:ext cx="486600" cy="323400"/>
          </a:xfrm>
          <a:prstGeom prst="rect">
            <a:avLst/>
          </a:prstGeom>
          <a:solidFill>
            <a:srgbClr val="CEB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65" name="Google Shape;65;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533450" y="780150"/>
            <a:ext cx="810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b="1" sz="2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533450" y="1487600"/>
            <a:ext cx="81006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3" name="Google Shape;23;p4"/>
          <p:cNvSpPr/>
          <p:nvPr/>
        </p:nvSpPr>
        <p:spPr>
          <a:xfrm>
            <a:off x="8657275" y="4698325"/>
            <a:ext cx="486600" cy="323400"/>
          </a:xfrm>
          <a:prstGeom prst="rect">
            <a:avLst/>
          </a:prstGeom>
          <a:solidFill>
            <a:srgbClr val="CEB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533450" y="780150"/>
            <a:ext cx="810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9" name="Google Shape;29;p5"/>
          <p:cNvSpPr/>
          <p:nvPr/>
        </p:nvSpPr>
        <p:spPr>
          <a:xfrm>
            <a:off x="8657275" y="4698325"/>
            <a:ext cx="486600" cy="323400"/>
          </a:xfrm>
          <a:prstGeom prst="rect">
            <a:avLst/>
          </a:prstGeom>
          <a:solidFill>
            <a:srgbClr val="CEB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533450" y="780150"/>
            <a:ext cx="810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3" name="Google Shape;33;p6"/>
          <p:cNvSpPr/>
          <p:nvPr/>
        </p:nvSpPr>
        <p:spPr>
          <a:xfrm>
            <a:off x="8657275" y="4698325"/>
            <a:ext cx="486600" cy="323400"/>
          </a:xfrm>
          <a:prstGeom prst="rect">
            <a:avLst/>
          </a:prstGeom>
          <a:solidFill>
            <a:srgbClr val="CEB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8" name="Google Shape;38;p7"/>
          <p:cNvSpPr/>
          <p:nvPr/>
        </p:nvSpPr>
        <p:spPr>
          <a:xfrm>
            <a:off x="8657275" y="4698325"/>
            <a:ext cx="486600" cy="323400"/>
          </a:xfrm>
          <a:prstGeom prst="rect">
            <a:avLst/>
          </a:prstGeom>
          <a:solidFill>
            <a:srgbClr val="CEB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42" name="Google Shape;42;p8"/>
          <p:cNvSpPr/>
          <p:nvPr/>
        </p:nvSpPr>
        <p:spPr>
          <a:xfrm>
            <a:off x="8657275" y="4698325"/>
            <a:ext cx="486600" cy="323400"/>
          </a:xfrm>
          <a:prstGeom prst="rect">
            <a:avLst/>
          </a:prstGeom>
          <a:solidFill>
            <a:srgbClr val="CEB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6" name="Google Shape;46;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7" name="Google Shape;47;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49" name="Google Shape;49;p9"/>
          <p:cNvSpPr/>
          <p:nvPr/>
        </p:nvSpPr>
        <p:spPr>
          <a:xfrm>
            <a:off x="8657275" y="4698325"/>
            <a:ext cx="486600" cy="323400"/>
          </a:xfrm>
          <a:prstGeom prst="rect">
            <a:avLst/>
          </a:prstGeom>
          <a:solidFill>
            <a:srgbClr val="CEB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a:lvl1pPr>
          </a:lstStyle>
          <a:p/>
        </p:txBody>
      </p:sp>
      <p:sp>
        <p:nvSpPr>
          <p:cNvPr id="52" name="Google Shape;5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3" name="Google Shape;53;p10"/>
          <p:cNvSpPr/>
          <p:nvPr/>
        </p:nvSpPr>
        <p:spPr>
          <a:xfrm>
            <a:off x="8657275" y="4698325"/>
            <a:ext cx="486600" cy="323400"/>
          </a:xfrm>
          <a:prstGeom prst="rect">
            <a:avLst/>
          </a:prstGeom>
          <a:solidFill>
            <a:srgbClr val="CEB8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2.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33450" y="780150"/>
            <a:ext cx="810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600"/>
              <a:buFont typeface="Montserrat"/>
              <a:buNone/>
              <a:defRPr sz="26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533450" y="1487600"/>
            <a:ext cx="810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1pPr>
            <a:lvl2pPr indent="-317500" lvl="1" marL="914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Montserrat"/>
                <a:ea typeface="Montserrat"/>
                <a:cs typeface="Montserrat"/>
                <a:sym typeface="Montserrat"/>
              </a:defRPr>
            </a:lvl1pPr>
            <a:lvl2pPr lvl="1" algn="r">
              <a:buNone/>
              <a:defRPr sz="1000">
                <a:solidFill>
                  <a:schemeClr val="dk1"/>
                </a:solidFill>
                <a:latin typeface="Montserrat"/>
                <a:ea typeface="Montserrat"/>
                <a:cs typeface="Montserrat"/>
                <a:sym typeface="Montserrat"/>
              </a:defRPr>
            </a:lvl2pPr>
            <a:lvl3pPr lvl="2" algn="r">
              <a:buNone/>
              <a:defRPr sz="1000">
                <a:solidFill>
                  <a:schemeClr val="dk1"/>
                </a:solidFill>
                <a:latin typeface="Montserrat"/>
                <a:ea typeface="Montserrat"/>
                <a:cs typeface="Montserrat"/>
                <a:sym typeface="Montserrat"/>
              </a:defRPr>
            </a:lvl3pPr>
            <a:lvl4pPr lvl="3" algn="r">
              <a:buNone/>
              <a:defRPr sz="1000">
                <a:solidFill>
                  <a:schemeClr val="dk1"/>
                </a:solidFill>
                <a:latin typeface="Montserrat"/>
                <a:ea typeface="Montserrat"/>
                <a:cs typeface="Montserrat"/>
                <a:sym typeface="Montserrat"/>
              </a:defRPr>
            </a:lvl4pPr>
            <a:lvl5pPr lvl="4" algn="r">
              <a:buNone/>
              <a:defRPr sz="1000">
                <a:solidFill>
                  <a:schemeClr val="dk1"/>
                </a:solidFill>
                <a:latin typeface="Montserrat"/>
                <a:ea typeface="Montserrat"/>
                <a:cs typeface="Montserrat"/>
                <a:sym typeface="Montserrat"/>
              </a:defRPr>
            </a:lvl5pPr>
            <a:lvl6pPr lvl="5" algn="r">
              <a:buNone/>
              <a:defRPr sz="1000">
                <a:solidFill>
                  <a:schemeClr val="dk1"/>
                </a:solidFill>
                <a:latin typeface="Montserrat"/>
                <a:ea typeface="Montserrat"/>
                <a:cs typeface="Montserrat"/>
                <a:sym typeface="Montserrat"/>
              </a:defRPr>
            </a:lvl6pPr>
            <a:lvl7pPr lvl="6" algn="r">
              <a:buNone/>
              <a:defRPr sz="1000">
                <a:solidFill>
                  <a:schemeClr val="dk1"/>
                </a:solidFill>
                <a:latin typeface="Montserrat"/>
                <a:ea typeface="Montserrat"/>
                <a:cs typeface="Montserrat"/>
                <a:sym typeface="Montserrat"/>
              </a:defRPr>
            </a:lvl7pPr>
            <a:lvl8pPr lvl="7" algn="r">
              <a:buNone/>
              <a:defRPr sz="1000">
                <a:solidFill>
                  <a:schemeClr val="dk1"/>
                </a:solidFill>
                <a:latin typeface="Montserrat"/>
                <a:ea typeface="Montserrat"/>
                <a:cs typeface="Montserrat"/>
                <a:sym typeface="Montserrat"/>
              </a:defRPr>
            </a:lvl8pPr>
            <a:lvl9pPr lvl="8" algn="r">
              <a:buNone/>
              <a:defRPr sz="10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pic>
        <p:nvPicPr>
          <p:cNvPr id="9" name="Google Shape;9;p1"/>
          <p:cNvPicPr preferRelativeResize="0"/>
          <p:nvPr/>
        </p:nvPicPr>
        <p:blipFill>
          <a:blip r:embed="rId1">
            <a:alphaModFix/>
          </a:blip>
          <a:stretch>
            <a:fillRect/>
          </a:stretch>
        </p:blipFill>
        <p:spPr>
          <a:xfrm>
            <a:off x="8299600" y="262450"/>
            <a:ext cx="587850" cy="248150"/>
          </a:xfrm>
          <a:prstGeom prst="rect">
            <a:avLst/>
          </a:prstGeom>
          <a:noFill/>
          <a:ln>
            <a:noFill/>
          </a:ln>
        </p:spPr>
      </p:pic>
      <p:pic>
        <p:nvPicPr>
          <p:cNvPr id="10" name="Google Shape;10;p1"/>
          <p:cNvPicPr preferRelativeResize="0"/>
          <p:nvPr/>
        </p:nvPicPr>
        <p:blipFill>
          <a:blip r:embed="rId2">
            <a:alphaModFix/>
          </a:blip>
          <a:stretch>
            <a:fillRect/>
          </a:stretch>
        </p:blipFill>
        <p:spPr>
          <a:xfrm>
            <a:off x="159575" y="223404"/>
            <a:ext cx="2148810" cy="326250"/>
          </a:xfrm>
          <a:prstGeom prst="rect">
            <a:avLst/>
          </a:prstGeom>
          <a:noFill/>
          <a:ln>
            <a:noFill/>
          </a:ln>
        </p:spPr>
      </p:pic>
      <p:sp>
        <p:nvSpPr>
          <p:cNvPr id="11" name="Google Shape;11;p1"/>
          <p:cNvSpPr txBox="1"/>
          <p:nvPr/>
        </p:nvSpPr>
        <p:spPr>
          <a:xfrm>
            <a:off x="2632800" y="206075"/>
            <a:ext cx="3878400" cy="36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chemeClr val="dk2"/>
                </a:solidFill>
                <a:latin typeface="Montserrat"/>
                <a:ea typeface="Montserrat"/>
                <a:cs typeface="Montserrat"/>
                <a:sym typeface="Montserrat"/>
              </a:rPr>
              <a:t>Modeling Overview</a:t>
            </a:r>
            <a:endParaRPr sz="1600">
              <a:solidFill>
                <a:schemeClr val="dk2"/>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8.png"/><Relationship Id="rId5"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3.png"/><Relationship Id="rId7" Type="http://schemas.openxmlformats.org/officeDocument/2006/relationships/image" Target="../media/image36.png"/><Relationship Id="rId8"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jpg"/><Relationship Id="rId4" Type="http://schemas.openxmlformats.org/officeDocument/2006/relationships/image" Target="../media/image32.jpg"/><Relationship Id="rId5"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0.jpg"/><Relationship Id="rId4" Type="http://schemas.openxmlformats.org/officeDocument/2006/relationships/image" Target="../media/image3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4.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10.jpg"/><Relationship Id="rId6"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researchgate.net/publication/332963290_One-Dimensional_Aerodynamic_Heating_and_Ablation_Prediction"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ctrTitle"/>
          </p:nvPr>
        </p:nvSpPr>
        <p:spPr>
          <a:xfrm>
            <a:off x="311700" y="1213950"/>
            <a:ext cx="8520600" cy="13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1D Thermal+Ablation Sim</a:t>
            </a:r>
            <a:endParaRPr/>
          </a:p>
        </p:txBody>
      </p:sp>
      <p:sp>
        <p:nvSpPr>
          <p:cNvPr id="73" name="Google Shape;73;p14"/>
          <p:cNvSpPr txBox="1"/>
          <p:nvPr>
            <p:ph idx="1" type="subTitle"/>
          </p:nvPr>
        </p:nvSpPr>
        <p:spPr>
          <a:xfrm>
            <a:off x="311700" y="26991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Elliott McKee</a:t>
            </a:r>
            <a:endParaRPr/>
          </a:p>
        </p:txBody>
      </p:sp>
      <p:sp>
        <p:nvSpPr>
          <p:cNvPr id="74" name="Google Shape;74;p14"/>
          <p:cNvSpPr txBox="1"/>
          <p:nvPr>
            <p:ph idx="1" type="subTitle"/>
          </p:nvPr>
        </p:nvSpPr>
        <p:spPr>
          <a:xfrm>
            <a:off x="311700" y="4386775"/>
            <a:ext cx="8520600" cy="6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t>Team: </a:t>
            </a:r>
            <a:r>
              <a:rPr lang="en-GB" sz="1600"/>
              <a:t>Sim Gang </a:t>
            </a:r>
            <a:endParaRPr sz="1600"/>
          </a:p>
          <a:p>
            <a:pPr indent="0" lvl="0" marL="0" rtl="0" algn="l">
              <a:spcBef>
                <a:spcPts val="0"/>
              </a:spcBef>
              <a:spcAft>
                <a:spcPts val="0"/>
              </a:spcAft>
              <a:buNone/>
            </a:pPr>
            <a:r>
              <a:rPr b="1" lang="en-GB" sz="1600"/>
              <a:t>Advisor: </a:t>
            </a:r>
            <a:r>
              <a:rPr lang="en-GB" sz="1600"/>
              <a:t>Dr. Nabity</a:t>
            </a:r>
            <a:endParaRPr sz="1600"/>
          </a:p>
        </p:txBody>
      </p:sp>
      <p:cxnSp>
        <p:nvCxnSpPr>
          <p:cNvPr id="75" name="Google Shape;75;p14"/>
          <p:cNvCxnSpPr/>
          <p:nvPr/>
        </p:nvCxnSpPr>
        <p:spPr>
          <a:xfrm>
            <a:off x="2711250" y="2571750"/>
            <a:ext cx="3721500" cy="0"/>
          </a:xfrm>
          <a:prstGeom prst="straightConnector1">
            <a:avLst/>
          </a:prstGeom>
          <a:noFill/>
          <a:ln cap="flat" cmpd="sng" w="28575">
            <a:solidFill>
              <a:srgbClr val="CEB87B"/>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ph type="title"/>
          </p:nvPr>
        </p:nvSpPr>
        <p:spPr>
          <a:xfrm>
            <a:off x="533450" y="780150"/>
            <a:ext cx="810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Ablation Definition + Processes</a:t>
            </a:r>
            <a:endParaRPr/>
          </a:p>
        </p:txBody>
      </p:sp>
      <p:sp>
        <p:nvSpPr>
          <p:cNvPr id="194" name="Google Shape;194;p23"/>
          <p:cNvSpPr txBox="1"/>
          <p:nvPr>
            <p:ph idx="1" type="body"/>
          </p:nvPr>
        </p:nvSpPr>
        <p:spPr>
          <a:xfrm>
            <a:off x="-72475" y="1376575"/>
            <a:ext cx="6062400" cy="3739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CEB87B"/>
              </a:buClr>
              <a:buSzPts val="1100"/>
              <a:buChar char="▸"/>
            </a:pPr>
            <a:r>
              <a:rPr b="1" lang="en-GB" sz="1100"/>
              <a:t>Ablation Definition</a:t>
            </a:r>
            <a:endParaRPr b="1" sz="1100"/>
          </a:p>
          <a:p>
            <a:pPr indent="-298450" lvl="1" marL="914400" rtl="0" algn="l">
              <a:spcBef>
                <a:spcPts val="1000"/>
              </a:spcBef>
              <a:spcAft>
                <a:spcPts val="0"/>
              </a:spcAft>
              <a:buSzPts val="1100"/>
              <a:buChar char="○"/>
            </a:pPr>
            <a:r>
              <a:rPr lang="en-GB" sz="1100"/>
              <a:t>“In space physics, ablation is the process of absorbing energy by removal of surface material by melting, </a:t>
            </a:r>
            <a:r>
              <a:rPr lang="en-GB" sz="1100" u="sng"/>
              <a:t>vaporization</a:t>
            </a:r>
            <a:r>
              <a:rPr lang="en-GB" sz="1100"/>
              <a:t>, sublimation, or chemical reaction”</a:t>
            </a:r>
            <a:endParaRPr sz="1100"/>
          </a:p>
          <a:p>
            <a:pPr indent="-298450" lvl="0" marL="457200" rtl="0" algn="l">
              <a:spcBef>
                <a:spcPts val="1000"/>
              </a:spcBef>
              <a:spcAft>
                <a:spcPts val="0"/>
              </a:spcAft>
              <a:buClr>
                <a:srgbClr val="CEB87B"/>
              </a:buClr>
              <a:buSzPts val="1100"/>
              <a:buChar char="▸"/>
            </a:pPr>
            <a:r>
              <a:rPr lang="en-GB" sz="1100"/>
              <a:t>Sacrificial Thermal Rejection</a:t>
            </a:r>
            <a:endParaRPr sz="1100"/>
          </a:p>
          <a:p>
            <a:pPr indent="-298450" lvl="1" marL="914400" rtl="0" algn="l">
              <a:spcBef>
                <a:spcPts val="1000"/>
              </a:spcBef>
              <a:spcAft>
                <a:spcPts val="0"/>
              </a:spcAft>
              <a:buSzPts val="1100"/>
              <a:buChar char="○"/>
            </a:pPr>
            <a:r>
              <a:rPr lang="en-GB" sz="1100"/>
              <a:t>Absorbs heat, resin vaporizes, gas ejected to surroundings</a:t>
            </a:r>
            <a:endParaRPr sz="1100"/>
          </a:p>
          <a:p>
            <a:pPr indent="-298450" lvl="0" marL="457200" rtl="0" algn="l">
              <a:spcBef>
                <a:spcPts val="1000"/>
              </a:spcBef>
              <a:spcAft>
                <a:spcPts val="0"/>
              </a:spcAft>
              <a:buClr>
                <a:srgbClr val="CEB87B"/>
              </a:buClr>
              <a:buSzPts val="1100"/>
              <a:buChar char="▸"/>
            </a:pPr>
            <a:r>
              <a:rPr lang="en-GB" sz="1100"/>
              <a:t>Char Zone is Porous, allows gases generated in decomposition zone to escape</a:t>
            </a:r>
            <a:endParaRPr sz="1100"/>
          </a:p>
          <a:p>
            <a:pPr indent="-298450" lvl="0" marL="457200" rtl="0" algn="l">
              <a:spcBef>
                <a:spcPts val="1000"/>
              </a:spcBef>
              <a:spcAft>
                <a:spcPts val="0"/>
              </a:spcAft>
              <a:buClr>
                <a:srgbClr val="CEB87B"/>
              </a:buClr>
              <a:buSzPts val="1100"/>
              <a:buChar char="▸"/>
            </a:pPr>
            <a:r>
              <a:rPr lang="en-GB" sz="1100"/>
              <a:t>Mass flux into the boundary layer reduces heat transfer</a:t>
            </a:r>
            <a:endParaRPr sz="1100"/>
          </a:p>
          <a:p>
            <a:pPr indent="-298450" lvl="1" marL="914400" rtl="0" algn="l">
              <a:spcBef>
                <a:spcPts val="1000"/>
              </a:spcBef>
              <a:spcAft>
                <a:spcPts val="0"/>
              </a:spcAft>
              <a:buSzPts val="1100"/>
              <a:buChar char="○"/>
            </a:pPr>
            <a:r>
              <a:rPr lang="en-GB" sz="1100"/>
              <a:t>Phenomenon called: </a:t>
            </a:r>
            <a:r>
              <a:rPr b="1" lang="en-GB" sz="1100" u="sng"/>
              <a:t>Blowing</a:t>
            </a:r>
            <a:endParaRPr sz="1100" u="sng"/>
          </a:p>
          <a:p>
            <a:pPr indent="-298450" lvl="1" marL="914400" rtl="0" algn="l">
              <a:spcBef>
                <a:spcPts val="1000"/>
              </a:spcBef>
              <a:spcAft>
                <a:spcPts val="0"/>
              </a:spcAft>
              <a:buSzPts val="1100"/>
              <a:buChar char="○"/>
            </a:pPr>
            <a:r>
              <a:rPr lang="en-GB" sz="1100"/>
              <a:t>Contributions from:</a:t>
            </a:r>
            <a:endParaRPr sz="1100"/>
          </a:p>
          <a:p>
            <a:pPr indent="-298450" lvl="2" marL="1371600" rtl="0" algn="l">
              <a:spcBef>
                <a:spcPts val="1000"/>
              </a:spcBef>
              <a:spcAft>
                <a:spcPts val="0"/>
              </a:spcAft>
              <a:buSzPts val="1100"/>
              <a:buChar char="■"/>
            </a:pPr>
            <a:r>
              <a:rPr lang="en-GB" sz="1100"/>
              <a:t>Pyrolysis Gasses</a:t>
            </a:r>
            <a:endParaRPr sz="1100"/>
          </a:p>
          <a:p>
            <a:pPr indent="-298450" lvl="2" marL="1371600" rtl="0" algn="l">
              <a:spcBef>
                <a:spcPts val="1000"/>
              </a:spcBef>
              <a:spcAft>
                <a:spcPts val="0"/>
              </a:spcAft>
              <a:buSzPts val="1100"/>
              <a:buChar char="■"/>
            </a:pPr>
            <a:r>
              <a:rPr lang="en-GB" sz="1100"/>
              <a:t>Ablating surface </a:t>
            </a:r>
            <a:endParaRPr sz="1100"/>
          </a:p>
          <a:p>
            <a:pPr indent="-298450" lvl="1" marL="914400" rtl="0" algn="l">
              <a:spcBef>
                <a:spcPts val="1000"/>
              </a:spcBef>
              <a:spcAft>
                <a:spcPts val="0"/>
              </a:spcAft>
              <a:buSzPts val="1100"/>
              <a:buChar char="○"/>
            </a:pPr>
            <a:r>
              <a:t/>
            </a:r>
            <a:endParaRPr b="1" sz="1100"/>
          </a:p>
          <a:p>
            <a:pPr indent="0" lvl="0" marL="0" rtl="0" algn="l">
              <a:spcBef>
                <a:spcPts val="1000"/>
              </a:spcBef>
              <a:spcAft>
                <a:spcPts val="0"/>
              </a:spcAft>
              <a:buNone/>
            </a:pPr>
            <a:r>
              <a:t/>
            </a:r>
            <a:endParaRPr sz="1200"/>
          </a:p>
          <a:p>
            <a:pPr indent="0" lvl="0" marL="0" rtl="0" algn="l">
              <a:spcBef>
                <a:spcPts val="1000"/>
              </a:spcBef>
              <a:spcAft>
                <a:spcPts val="1600"/>
              </a:spcAft>
              <a:buNone/>
            </a:pPr>
            <a:r>
              <a:t/>
            </a:r>
            <a:endParaRPr/>
          </a:p>
        </p:txBody>
      </p:sp>
      <p:sp>
        <p:nvSpPr>
          <p:cNvPr id="195" name="Google Shape;19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96" name="Google Shape;196;p23"/>
          <p:cNvPicPr preferRelativeResize="0"/>
          <p:nvPr/>
        </p:nvPicPr>
        <p:blipFill>
          <a:blip r:embed="rId3">
            <a:alphaModFix/>
          </a:blip>
          <a:stretch>
            <a:fillRect/>
          </a:stretch>
        </p:blipFill>
        <p:spPr>
          <a:xfrm rot="-5400000">
            <a:off x="6855575" y="-99450"/>
            <a:ext cx="1512750" cy="3025500"/>
          </a:xfrm>
          <a:prstGeom prst="rect">
            <a:avLst/>
          </a:prstGeom>
          <a:noFill/>
          <a:ln>
            <a:noFill/>
          </a:ln>
        </p:spPr>
      </p:pic>
      <p:sp>
        <p:nvSpPr>
          <p:cNvPr id="197" name="Google Shape;197;p23"/>
          <p:cNvSpPr txBox="1"/>
          <p:nvPr>
            <p:ph idx="1" type="body"/>
          </p:nvPr>
        </p:nvSpPr>
        <p:spPr>
          <a:xfrm>
            <a:off x="6086775" y="4254500"/>
            <a:ext cx="22542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100"/>
              <a:t>Schematic of a Charring Ablator</a:t>
            </a:r>
            <a:endParaRPr b="1" sz="1100"/>
          </a:p>
          <a:p>
            <a:pPr indent="0" lvl="0" marL="0" rtl="0" algn="l">
              <a:spcBef>
                <a:spcPts val="1000"/>
              </a:spcBef>
              <a:spcAft>
                <a:spcPts val="1000"/>
              </a:spcAft>
              <a:buNone/>
            </a:pPr>
            <a:r>
              <a:t/>
            </a:r>
            <a:endParaRPr sz="1100"/>
          </a:p>
        </p:txBody>
      </p:sp>
      <p:sp>
        <p:nvSpPr>
          <p:cNvPr id="198" name="Google Shape;198;p23"/>
          <p:cNvSpPr txBox="1"/>
          <p:nvPr/>
        </p:nvSpPr>
        <p:spPr>
          <a:xfrm>
            <a:off x="7434300" y="4675375"/>
            <a:ext cx="140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latin typeface="Montserrat"/>
                <a:ea typeface="Montserrat"/>
                <a:cs typeface="Montserrat"/>
                <a:sym typeface="Montserrat"/>
              </a:rPr>
              <a:t>Image: </a:t>
            </a:r>
            <a:r>
              <a:rPr lang="en-GB" sz="600">
                <a:solidFill>
                  <a:srgbClr val="2E2E2E"/>
                </a:solidFill>
              </a:rPr>
              <a:t>Overview of the CHarring Ablator Response (CHAR) Code</a:t>
            </a:r>
            <a:endParaRPr sz="600">
              <a:latin typeface="Montserrat"/>
              <a:ea typeface="Montserrat"/>
              <a:cs typeface="Montserrat"/>
              <a:sym typeface="Montserrat"/>
            </a:endParaRPr>
          </a:p>
        </p:txBody>
      </p:sp>
      <p:pic>
        <p:nvPicPr>
          <p:cNvPr id="199" name="Google Shape;199;p23"/>
          <p:cNvPicPr preferRelativeResize="0"/>
          <p:nvPr/>
        </p:nvPicPr>
        <p:blipFill>
          <a:blip r:embed="rId4">
            <a:alphaModFix/>
          </a:blip>
          <a:stretch>
            <a:fillRect/>
          </a:stretch>
        </p:blipFill>
        <p:spPr>
          <a:xfrm>
            <a:off x="6086775" y="2169675"/>
            <a:ext cx="3050350" cy="2123569"/>
          </a:xfrm>
          <a:prstGeom prst="rect">
            <a:avLst/>
          </a:prstGeom>
          <a:noFill/>
          <a:ln>
            <a:noFill/>
          </a:ln>
        </p:spPr>
      </p:pic>
      <p:sp>
        <p:nvSpPr>
          <p:cNvPr id="200" name="Google Shape;200;p23"/>
          <p:cNvSpPr/>
          <p:nvPr/>
        </p:nvSpPr>
        <p:spPr>
          <a:xfrm>
            <a:off x="2574175"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201" name="Google Shape;201;p23"/>
          <p:cNvSpPr txBox="1"/>
          <p:nvPr/>
        </p:nvSpPr>
        <p:spPr>
          <a:xfrm>
            <a:off x="3632125" y="25672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02" name="Google Shape;202;p23"/>
          <p:cNvSpPr/>
          <p:nvPr/>
        </p:nvSpPr>
        <p:spPr>
          <a:xfrm>
            <a:off x="348022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203" name="Google Shape;203;p23"/>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204" name="Google Shape;204;p23"/>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205" name="Google Shape;205;p23"/>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206" name="Google Shape;206;p23"/>
          <p:cNvSpPr/>
          <p:nvPr/>
        </p:nvSpPr>
        <p:spPr>
          <a:xfrm>
            <a:off x="2574175"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207" name="Google Shape;207;p23"/>
          <p:cNvSpPr txBox="1"/>
          <p:nvPr/>
        </p:nvSpPr>
        <p:spPr>
          <a:xfrm>
            <a:off x="3607750" y="245200"/>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08" name="Google Shape;208;p23"/>
          <p:cNvSpPr/>
          <p:nvPr/>
        </p:nvSpPr>
        <p:spPr>
          <a:xfrm>
            <a:off x="348022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209" name="Google Shape;209;p23"/>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210" name="Google Shape;210;p23"/>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211" name="Google Shape;211;p23"/>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txBox="1"/>
          <p:nvPr>
            <p:ph type="title"/>
          </p:nvPr>
        </p:nvSpPr>
        <p:spPr>
          <a:xfrm>
            <a:off x="522700" y="521775"/>
            <a:ext cx="810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Background</a:t>
            </a:r>
            <a:endParaRPr/>
          </a:p>
        </p:txBody>
      </p:sp>
      <p:sp>
        <p:nvSpPr>
          <p:cNvPr id="217" name="Google Shape;21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18" name="Google Shape;218;p24"/>
          <p:cNvSpPr txBox="1"/>
          <p:nvPr/>
        </p:nvSpPr>
        <p:spPr>
          <a:xfrm>
            <a:off x="463150" y="1204850"/>
            <a:ext cx="2886300" cy="794100"/>
          </a:xfrm>
          <a:prstGeom prst="rect">
            <a:avLst/>
          </a:prstGeom>
          <a:solidFill>
            <a:srgbClr val="666666"/>
          </a:solid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2"/>
              </a:buClr>
              <a:buSzPts val="1200"/>
              <a:buFont typeface="Montserrat"/>
              <a:buAutoNum type="arabicPeriod"/>
            </a:pPr>
            <a:r>
              <a:rPr b="1" lang="en-GB" sz="1200">
                <a:solidFill>
                  <a:schemeClr val="dk2"/>
                </a:solidFill>
                <a:latin typeface="Montserrat"/>
                <a:ea typeface="Montserrat"/>
                <a:cs typeface="Montserrat"/>
                <a:sym typeface="Montserrat"/>
              </a:rPr>
              <a:t>Project Background</a:t>
            </a:r>
            <a:endParaRPr b="1" sz="1200">
              <a:solidFill>
                <a:schemeClr val="dk2"/>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2"/>
              </a:buClr>
              <a:buSzPts val="1200"/>
              <a:buFont typeface="Montserrat"/>
              <a:buAutoNum type="alphaLcPeriod"/>
            </a:pPr>
            <a:r>
              <a:rPr lang="en-GB" sz="1200">
                <a:solidFill>
                  <a:schemeClr val="dk2"/>
                </a:solidFill>
                <a:latin typeface="Montserrat"/>
                <a:ea typeface="Montserrat"/>
                <a:cs typeface="Montserrat"/>
                <a:sym typeface="Montserrat"/>
              </a:rPr>
              <a:t>Source</a:t>
            </a:r>
            <a:endParaRPr sz="1200">
              <a:solidFill>
                <a:schemeClr val="dk2"/>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2"/>
              </a:buClr>
              <a:buSzPts val="1200"/>
              <a:buFont typeface="Montserrat"/>
              <a:buAutoNum type="alphaLcPeriod"/>
            </a:pPr>
            <a:r>
              <a:rPr lang="en-GB" sz="1200">
                <a:solidFill>
                  <a:schemeClr val="dk2"/>
                </a:solidFill>
                <a:latin typeface="Montserrat"/>
                <a:ea typeface="Montserrat"/>
                <a:cs typeface="Montserrat"/>
                <a:sym typeface="Montserrat"/>
              </a:rPr>
              <a:t>Ablation Phenomenon</a:t>
            </a:r>
            <a:endParaRPr sz="1200">
              <a:solidFill>
                <a:schemeClr val="dk2"/>
              </a:solidFill>
              <a:latin typeface="Montserrat"/>
              <a:ea typeface="Montserrat"/>
              <a:cs typeface="Montserrat"/>
              <a:sym typeface="Montserrat"/>
            </a:endParaRPr>
          </a:p>
        </p:txBody>
      </p:sp>
      <p:sp>
        <p:nvSpPr>
          <p:cNvPr id="219" name="Google Shape;219;p24"/>
          <p:cNvSpPr txBox="1"/>
          <p:nvPr/>
        </p:nvSpPr>
        <p:spPr>
          <a:xfrm>
            <a:off x="493150" y="2440125"/>
            <a:ext cx="2826300" cy="759300"/>
          </a:xfrm>
          <a:prstGeom prst="rect">
            <a:avLst/>
          </a:prstGeom>
          <a:solidFill>
            <a:srgbClr val="CEB87B"/>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200">
                <a:solidFill>
                  <a:schemeClr val="dk2"/>
                </a:solidFill>
                <a:latin typeface="Montserrat"/>
                <a:ea typeface="Montserrat"/>
                <a:cs typeface="Montserrat"/>
                <a:sym typeface="Montserrat"/>
              </a:rPr>
              <a:t>2. Simulation Methodology</a:t>
            </a:r>
            <a:endParaRPr b="1" sz="1200">
              <a:solidFill>
                <a:schemeClr val="dk2"/>
              </a:solidFill>
              <a:latin typeface="Montserrat"/>
              <a:ea typeface="Montserrat"/>
              <a:cs typeface="Montserrat"/>
              <a:sym typeface="Montserrat"/>
            </a:endParaRPr>
          </a:p>
          <a:p>
            <a:pPr indent="-304800" lvl="0" marL="457200" rtl="0" algn="l">
              <a:lnSpc>
                <a:spcPct val="100000"/>
              </a:lnSpc>
              <a:spcBef>
                <a:spcPts val="160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Time+Space Discretization</a:t>
            </a:r>
            <a:endParaRPr b="1" sz="1200">
              <a:solidFill>
                <a:schemeClr val="dk2"/>
              </a:solidFill>
              <a:latin typeface="Montserrat"/>
              <a:ea typeface="Montserrat"/>
              <a:cs typeface="Montserrat"/>
              <a:sym typeface="Montserrat"/>
            </a:endParaRPr>
          </a:p>
        </p:txBody>
      </p:sp>
      <p:sp>
        <p:nvSpPr>
          <p:cNvPr id="220" name="Google Shape;220;p24"/>
          <p:cNvSpPr txBox="1"/>
          <p:nvPr/>
        </p:nvSpPr>
        <p:spPr>
          <a:xfrm>
            <a:off x="493150" y="3689475"/>
            <a:ext cx="2826300" cy="1313400"/>
          </a:xfrm>
          <a:prstGeom prst="rect">
            <a:avLst/>
          </a:prstGeom>
          <a:solidFill>
            <a:srgbClr val="B7B7B7"/>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200">
                <a:solidFill>
                  <a:schemeClr val="dk2"/>
                </a:solidFill>
                <a:latin typeface="Montserrat"/>
                <a:ea typeface="Montserrat"/>
                <a:cs typeface="Montserrat"/>
                <a:sym typeface="Montserrat"/>
              </a:rPr>
              <a:t>3. Theory</a:t>
            </a:r>
            <a:endParaRPr b="1" sz="1200">
              <a:solidFill>
                <a:schemeClr val="dk2"/>
              </a:solidFill>
              <a:latin typeface="Montserrat"/>
              <a:ea typeface="Montserrat"/>
              <a:cs typeface="Montserrat"/>
              <a:sym typeface="Montserrat"/>
            </a:endParaRPr>
          </a:p>
          <a:p>
            <a:pPr indent="-304800" lvl="0" marL="457200" rtl="0" algn="l">
              <a:lnSpc>
                <a:spcPct val="100000"/>
              </a:lnSpc>
              <a:spcBef>
                <a:spcPts val="160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One-Dimensional Heat Transfer</a:t>
            </a:r>
            <a:endParaRPr sz="1200">
              <a:solidFill>
                <a:schemeClr val="dk2"/>
              </a:solidFill>
              <a:latin typeface="Montserrat"/>
              <a:ea typeface="Montserrat"/>
              <a:cs typeface="Montserrat"/>
              <a:sym typeface="Montserrat"/>
            </a:endParaRPr>
          </a:p>
          <a:p>
            <a:pPr indent="-304800" lvl="0" marL="457200" rtl="0" algn="l">
              <a:lnSpc>
                <a:spcPct val="100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Aerothermal Modelling</a:t>
            </a:r>
            <a:endParaRPr sz="1200">
              <a:solidFill>
                <a:schemeClr val="dk2"/>
              </a:solidFill>
              <a:latin typeface="Montserrat"/>
              <a:ea typeface="Montserrat"/>
              <a:cs typeface="Montserrat"/>
              <a:sym typeface="Montserrat"/>
            </a:endParaRPr>
          </a:p>
          <a:p>
            <a:pPr indent="-304800" lvl="0" marL="457200" rtl="0" algn="l">
              <a:lnSpc>
                <a:spcPct val="100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Ablation Modelling</a:t>
            </a:r>
            <a:endParaRPr b="1" sz="1200">
              <a:solidFill>
                <a:schemeClr val="dk2"/>
              </a:solidFill>
              <a:latin typeface="Montserrat"/>
              <a:ea typeface="Montserrat"/>
              <a:cs typeface="Montserrat"/>
              <a:sym typeface="Montserrat"/>
            </a:endParaRPr>
          </a:p>
        </p:txBody>
      </p:sp>
      <p:sp>
        <p:nvSpPr>
          <p:cNvPr id="221" name="Google Shape;221;p24"/>
          <p:cNvSpPr txBox="1"/>
          <p:nvPr/>
        </p:nvSpPr>
        <p:spPr>
          <a:xfrm>
            <a:off x="5203250" y="1352850"/>
            <a:ext cx="2886300" cy="1636800"/>
          </a:xfrm>
          <a:prstGeom prst="rect">
            <a:avLst/>
          </a:prstGeom>
          <a:solidFill>
            <a:srgbClr val="B7B7B7"/>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solidFill>
                  <a:schemeClr val="dk2"/>
                </a:solidFill>
                <a:latin typeface="Montserrat"/>
                <a:ea typeface="Montserrat"/>
                <a:cs typeface="Montserrat"/>
                <a:sym typeface="Montserrat"/>
              </a:rPr>
              <a:t>4. Verification and Validation of Software</a:t>
            </a:r>
            <a:endParaRPr b="1" sz="1200">
              <a:solidFill>
                <a:schemeClr val="dk2"/>
              </a:solidFill>
              <a:latin typeface="Montserrat"/>
              <a:ea typeface="Montserrat"/>
              <a:cs typeface="Montserrat"/>
              <a:sym typeface="Montserrat"/>
            </a:endParaRPr>
          </a:p>
          <a:p>
            <a:pPr indent="-304800" lvl="0" marL="457200" rtl="0" algn="l">
              <a:lnSpc>
                <a:spcPct val="115000"/>
              </a:lnSpc>
              <a:spcBef>
                <a:spcPts val="160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Arcjet Ablative Verification</a:t>
            </a:r>
            <a:endParaRPr sz="1200">
              <a:solidFill>
                <a:schemeClr val="dk2"/>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Aerothermal Verification</a:t>
            </a:r>
            <a:endParaRPr sz="1200">
              <a:solidFill>
                <a:schemeClr val="dk2"/>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Hifire-5</a:t>
            </a:r>
            <a:endParaRPr sz="1200">
              <a:solidFill>
                <a:schemeClr val="dk2"/>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Hifire-5B</a:t>
            </a:r>
            <a:endParaRPr b="1" sz="1200">
              <a:solidFill>
                <a:schemeClr val="dk2"/>
              </a:solidFill>
              <a:latin typeface="Montserrat"/>
              <a:ea typeface="Montserrat"/>
              <a:cs typeface="Montserrat"/>
              <a:sym typeface="Montserrat"/>
            </a:endParaRPr>
          </a:p>
        </p:txBody>
      </p:sp>
      <p:sp>
        <p:nvSpPr>
          <p:cNvPr id="222" name="Google Shape;222;p24"/>
          <p:cNvSpPr txBox="1"/>
          <p:nvPr/>
        </p:nvSpPr>
        <p:spPr>
          <a:xfrm>
            <a:off x="5203250" y="3743025"/>
            <a:ext cx="2886300" cy="999300"/>
          </a:xfrm>
          <a:prstGeom prst="rect">
            <a:avLst/>
          </a:prstGeom>
          <a:solidFill>
            <a:srgbClr val="B7B7B7"/>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solidFill>
                  <a:schemeClr val="dk2"/>
                </a:solidFill>
                <a:latin typeface="Montserrat"/>
                <a:ea typeface="Montserrat"/>
                <a:cs typeface="Montserrat"/>
                <a:sym typeface="Montserrat"/>
              </a:rPr>
              <a:t>5. Final Discussion</a:t>
            </a:r>
            <a:endParaRPr b="1" sz="1200">
              <a:solidFill>
                <a:schemeClr val="dk2"/>
              </a:solidFill>
              <a:latin typeface="Montserrat"/>
              <a:ea typeface="Montserrat"/>
              <a:cs typeface="Montserrat"/>
              <a:sym typeface="Montserrat"/>
            </a:endParaRPr>
          </a:p>
          <a:p>
            <a:pPr indent="-304800" lvl="0" marL="457200" rtl="0" algn="l">
              <a:lnSpc>
                <a:spcPct val="115000"/>
              </a:lnSpc>
              <a:spcBef>
                <a:spcPts val="160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Status</a:t>
            </a:r>
            <a:endParaRPr sz="1200">
              <a:solidFill>
                <a:schemeClr val="dk2"/>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Future Improvements</a:t>
            </a:r>
            <a:endParaRPr b="1" sz="1200">
              <a:solidFill>
                <a:schemeClr val="dk2"/>
              </a:solidFill>
              <a:latin typeface="Montserrat"/>
              <a:ea typeface="Montserrat"/>
              <a:cs typeface="Montserrat"/>
              <a:sym typeface="Montserrat"/>
            </a:endParaRPr>
          </a:p>
        </p:txBody>
      </p:sp>
      <p:cxnSp>
        <p:nvCxnSpPr>
          <p:cNvPr id="223" name="Google Shape;223;p24"/>
          <p:cNvCxnSpPr>
            <a:stCxn id="218" idx="2"/>
            <a:endCxn id="219" idx="0"/>
          </p:cNvCxnSpPr>
          <p:nvPr/>
        </p:nvCxnSpPr>
        <p:spPr>
          <a:xfrm>
            <a:off x="1906300" y="1998950"/>
            <a:ext cx="0" cy="441300"/>
          </a:xfrm>
          <a:prstGeom prst="straightConnector1">
            <a:avLst/>
          </a:prstGeom>
          <a:noFill/>
          <a:ln cap="flat" cmpd="sng" w="9525">
            <a:solidFill>
              <a:schemeClr val="dk2"/>
            </a:solidFill>
            <a:prstDash val="solid"/>
            <a:round/>
            <a:headEnd len="med" w="med" type="none"/>
            <a:tailEnd len="med" w="med" type="triangle"/>
          </a:ln>
        </p:spPr>
      </p:cxnSp>
      <p:cxnSp>
        <p:nvCxnSpPr>
          <p:cNvPr id="224" name="Google Shape;224;p24"/>
          <p:cNvCxnSpPr>
            <a:stCxn id="219" idx="2"/>
            <a:endCxn id="220" idx="0"/>
          </p:cNvCxnSpPr>
          <p:nvPr/>
        </p:nvCxnSpPr>
        <p:spPr>
          <a:xfrm>
            <a:off x="1906300" y="3199425"/>
            <a:ext cx="0" cy="490200"/>
          </a:xfrm>
          <a:prstGeom prst="straightConnector1">
            <a:avLst/>
          </a:prstGeom>
          <a:noFill/>
          <a:ln cap="flat" cmpd="sng" w="9525">
            <a:solidFill>
              <a:schemeClr val="dk2"/>
            </a:solidFill>
            <a:prstDash val="solid"/>
            <a:round/>
            <a:headEnd len="med" w="med" type="none"/>
            <a:tailEnd len="med" w="med" type="triangle"/>
          </a:ln>
        </p:spPr>
      </p:cxnSp>
      <p:cxnSp>
        <p:nvCxnSpPr>
          <p:cNvPr id="225" name="Google Shape;225;p24"/>
          <p:cNvCxnSpPr>
            <a:stCxn id="220" idx="3"/>
            <a:endCxn id="221" idx="1"/>
          </p:cNvCxnSpPr>
          <p:nvPr/>
        </p:nvCxnSpPr>
        <p:spPr>
          <a:xfrm flipH="1" rot="10800000">
            <a:off x="3319450" y="2171175"/>
            <a:ext cx="1883700" cy="2175000"/>
          </a:xfrm>
          <a:prstGeom prst="bentConnector3">
            <a:avLst>
              <a:gd fmla="val 50003" name="adj1"/>
            </a:avLst>
          </a:prstGeom>
          <a:noFill/>
          <a:ln cap="flat" cmpd="sng" w="9525">
            <a:solidFill>
              <a:schemeClr val="dk2"/>
            </a:solidFill>
            <a:prstDash val="solid"/>
            <a:round/>
            <a:headEnd len="med" w="med" type="none"/>
            <a:tailEnd len="med" w="med" type="triangle"/>
          </a:ln>
        </p:spPr>
      </p:cxnSp>
      <p:cxnSp>
        <p:nvCxnSpPr>
          <p:cNvPr id="226" name="Google Shape;226;p24"/>
          <p:cNvCxnSpPr>
            <a:stCxn id="221" idx="2"/>
            <a:endCxn id="222" idx="0"/>
          </p:cNvCxnSpPr>
          <p:nvPr/>
        </p:nvCxnSpPr>
        <p:spPr>
          <a:xfrm>
            <a:off x="6646400" y="2989650"/>
            <a:ext cx="0" cy="753300"/>
          </a:xfrm>
          <a:prstGeom prst="straightConnector1">
            <a:avLst/>
          </a:prstGeom>
          <a:noFill/>
          <a:ln cap="flat" cmpd="sng" w="9525">
            <a:solidFill>
              <a:schemeClr val="dk2"/>
            </a:solidFill>
            <a:prstDash val="solid"/>
            <a:round/>
            <a:headEnd len="med" w="med" type="none"/>
            <a:tailEnd len="med" w="med" type="triangle"/>
          </a:ln>
        </p:spPr>
      </p:cxnSp>
      <p:sp>
        <p:nvSpPr>
          <p:cNvPr id="227" name="Google Shape;227;p24"/>
          <p:cNvSpPr/>
          <p:nvPr/>
        </p:nvSpPr>
        <p:spPr>
          <a:xfrm>
            <a:off x="2574175"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228" name="Google Shape;228;p24"/>
          <p:cNvSpPr txBox="1"/>
          <p:nvPr/>
        </p:nvSpPr>
        <p:spPr>
          <a:xfrm>
            <a:off x="3611050" y="2529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29" name="Google Shape;229;p24"/>
          <p:cNvSpPr/>
          <p:nvPr/>
        </p:nvSpPr>
        <p:spPr>
          <a:xfrm>
            <a:off x="3480224"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230" name="Google Shape;230;p24"/>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231" name="Google Shape;231;p24"/>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232" name="Google Shape;232;p24"/>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5"/>
          <p:cNvSpPr txBox="1"/>
          <p:nvPr>
            <p:ph type="title"/>
          </p:nvPr>
        </p:nvSpPr>
        <p:spPr>
          <a:xfrm>
            <a:off x="533450" y="780150"/>
            <a:ext cx="810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Simulation Methods</a:t>
            </a:r>
            <a:endParaRPr/>
          </a:p>
        </p:txBody>
      </p:sp>
      <p:sp>
        <p:nvSpPr>
          <p:cNvPr id="238" name="Google Shape;238;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39" name="Google Shape;239;p25"/>
          <p:cNvSpPr txBox="1"/>
          <p:nvPr>
            <p:ph idx="1" type="body"/>
          </p:nvPr>
        </p:nvSpPr>
        <p:spPr>
          <a:xfrm>
            <a:off x="0" y="1352850"/>
            <a:ext cx="6106800" cy="34164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CEB87B"/>
              </a:buClr>
              <a:buSzPts val="1200"/>
              <a:buChar char="▸"/>
            </a:pPr>
            <a:r>
              <a:rPr b="1" lang="en-GB" sz="1200"/>
              <a:t>Finite Difference Thermal Modelling</a:t>
            </a:r>
            <a:endParaRPr b="1" sz="1200"/>
          </a:p>
          <a:p>
            <a:pPr indent="-304800" lvl="1" marL="914400" rtl="0" algn="l">
              <a:lnSpc>
                <a:spcPct val="100000"/>
              </a:lnSpc>
              <a:spcBef>
                <a:spcPts val="1000"/>
              </a:spcBef>
              <a:spcAft>
                <a:spcPts val="0"/>
              </a:spcAft>
              <a:buSzPts val="1200"/>
              <a:buChar char="○"/>
            </a:pPr>
            <a:r>
              <a:rPr lang="en-GB" sz="1200"/>
              <a:t>Wall is discretized into individual nodes. Governing equations are discretized explicitly for each node </a:t>
            </a:r>
            <a:endParaRPr sz="1200"/>
          </a:p>
          <a:p>
            <a:pPr indent="-304800" lvl="0" marL="457200" rtl="0" algn="l">
              <a:lnSpc>
                <a:spcPct val="100000"/>
              </a:lnSpc>
              <a:spcBef>
                <a:spcPts val="1000"/>
              </a:spcBef>
              <a:spcAft>
                <a:spcPts val="0"/>
              </a:spcAft>
              <a:buClr>
                <a:srgbClr val="CEB87B"/>
              </a:buClr>
              <a:buSzPts val="1200"/>
              <a:buChar char="▸"/>
            </a:pPr>
            <a:r>
              <a:rPr b="1" lang="en-GB" sz="1200"/>
              <a:t>Forward time-stepping (Euler) integration</a:t>
            </a:r>
            <a:endParaRPr b="1" sz="1200"/>
          </a:p>
          <a:p>
            <a:pPr indent="-304800" lvl="1" marL="914400" rtl="0" algn="l">
              <a:lnSpc>
                <a:spcPct val="100000"/>
              </a:lnSpc>
              <a:spcBef>
                <a:spcPts val="1000"/>
              </a:spcBef>
              <a:spcAft>
                <a:spcPts val="0"/>
              </a:spcAft>
              <a:buSzPts val="1200"/>
              <a:buChar char="○"/>
            </a:pPr>
            <a:r>
              <a:rPr lang="en-GB" sz="1200"/>
              <a:t>Rates of change of the temperature are determined at each discrete time point, then integrated forward by multiplying by the time-step size</a:t>
            </a:r>
            <a:endParaRPr sz="1200"/>
          </a:p>
          <a:p>
            <a:pPr indent="-304800" lvl="0" marL="457200" rtl="0" algn="l">
              <a:lnSpc>
                <a:spcPct val="100000"/>
              </a:lnSpc>
              <a:spcBef>
                <a:spcPts val="1000"/>
              </a:spcBef>
              <a:spcAft>
                <a:spcPts val="0"/>
              </a:spcAft>
              <a:buClr>
                <a:srgbClr val="CEB87B"/>
              </a:buClr>
              <a:buSzPts val="1200"/>
              <a:buChar char="▸"/>
            </a:pPr>
            <a:r>
              <a:rPr b="1" lang="en-GB" sz="1200"/>
              <a:t>Accuracy is dependent on the resolution of the time+spatial discretizations</a:t>
            </a:r>
            <a:endParaRPr b="1" sz="1200"/>
          </a:p>
          <a:p>
            <a:pPr indent="-304800" lvl="1" marL="914400" rtl="0" algn="l">
              <a:lnSpc>
                <a:spcPct val="100000"/>
              </a:lnSpc>
              <a:spcBef>
                <a:spcPts val="1000"/>
              </a:spcBef>
              <a:spcAft>
                <a:spcPts val="0"/>
              </a:spcAft>
              <a:buSzPts val="1200"/>
              <a:buChar char="○"/>
            </a:pPr>
            <a:r>
              <a:rPr lang="en-GB" sz="1200"/>
              <a:t>If either is too coarse, solution will diverge</a:t>
            </a:r>
            <a:endParaRPr sz="1200"/>
          </a:p>
          <a:p>
            <a:pPr indent="-304800" lvl="2" marL="1371600" rtl="0" algn="l">
              <a:lnSpc>
                <a:spcPct val="100000"/>
              </a:lnSpc>
              <a:spcBef>
                <a:spcPts val="1000"/>
              </a:spcBef>
              <a:spcAft>
                <a:spcPts val="0"/>
              </a:spcAft>
              <a:buSzPts val="1200"/>
              <a:buChar char="■"/>
            </a:pPr>
            <a:r>
              <a:rPr lang="en-GB" sz="1200"/>
              <a:t>Stability Criterion implemented</a:t>
            </a:r>
            <a:endParaRPr sz="1200"/>
          </a:p>
          <a:p>
            <a:pPr indent="0" lvl="0" marL="0" rtl="0" algn="l">
              <a:spcBef>
                <a:spcPts val="1000"/>
              </a:spcBef>
              <a:spcAft>
                <a:spcPts val="0"/>
              </a:spcAft>
              <a:buNone/>
            </a:pPr>
            <a:r>
              <a:t/>
            </a:r>
            <a:endParaRPr b="1"/>
          </a:p>
          <a:p>
            <a:pPr indent="0" lvl="0" marL="0" rtl="0" algn="l">
              <a:spcBef>
                <a:spcPts val="1000"/>
              </a:spcBef>
              <a:spcAft>
                <a:spcPts val="0"/>
              </a:spcAft>
              <a:buNone/>
            </a:pPr>
            <a:r>
              <a:t/>
            </a:r>
            <a:endParaRPr b="1"/>
          </a:p>
          <a:p>
            <a:pPr indent="0" lvl="0" marL="0" rtl="0" algn="l">
              <a:spcBef>
                <a:spcPts val="1000"/>
              </a:spcBef>
              <a:spcAft>
                <a:spcPts val="0"/>
              </a:spcAft>
              <a:buNone/>
            </a:pPr>
            <a:r>
              <a:t/>
            </a:r>
            <a:endParaRPr b="1"/>
          </a:p>
          <a:p>
            <a:pPr indent="0" lvl="0" marL="0" rtl="0" algn="l">
              <a:spcBef>
                <a:spcPts val="1000"/>
              </a:spcBef>
              <a:spcAft>
                <a:spcPts val="0"/>
              </a:spcAft>
              <a:buNone/>
            </a:pPr>
            <a:r>
              <a:t/>
            </a:r>
            <a:endParaRPr b="1"/>
          </a:p>
          <a:p>
            <a:pPr indent="0" lvl="0" marL="457200" rtl="0" algn="l">
              <a:spcBef>
                <a:spcPts val="1000"/>
              </a:spcBef>
              <a:spcAft>
                <a:spcPts val="0"/>
              </a:spcAft>
              <a:buNone/>
            </a:pPr>
            <a:r>
              <a:t/>
            </a:r>
            <a:endParaRPr sz="1400"/>
          </a:p>
          <a:p>
            <a:pPr indent="0" lvl="0" marL="457200" rtl="0" algn="l">
              <a:lnSpc>
                <a:spcPct val="115000"/>
              </a:lnSpc>
              <a:spcBef>
                <a:spcPts val="1000"/>
              </a:spcBef>
              <a:spcAft>
                <a:spcPts val="1000"/>
              </a:spcAft>
              <a:buNone/>
            </a:pPr>
            <a:r>
              <a:t/>
            </a:r>
            <a:endParaRPr sz="1400"/>
          </a:p>
        </p:txBody>
      </p:sp>
      <p:sp>
        <p:nvSpPr>
          <p:cNvPr id="240" name="Google Shape;240;p25"/>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241" name="Google Shape;241;p25"/>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42" name="Google Shape;242;p25"/>
          <p:cNvSpPr/>
          <p:nvPr/>
        </p:nvSpPr>
        <p:spPr>
          <a:xfrm>
            <a:off x="3480224"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243" name="Google Shape;243;p25"/>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244" name="Google Shape;244;p25"/>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245" name="Google Shape;245;p25"/>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246" name="Google Shape;246;p25"/>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247" name="Google Shape;247;p25"/>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48" name="Google Shape;248;p25"/>
          <p:cNvSpPr/>
          <p:nvPr/>
        </p:nvSpPr>
        <p:spPr>
          <a:xfrm>
            <a:off x="3480224"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249" name="Google Shape;249;p25"/>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250" name="Google Shape;250;p25"/>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251" name="Google Shape;251;p25"/>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252" name="Google Shape;252;p25"/>
          <p:cNvSpPr/>
          <p:nvPr/>
        </p:nvSpPr>
        <p:spPr>
          <a:xfrm>
            <a:off x="2574175" y="59500"/>
            <a:ext cx="1210500" cy="315900"/>
          </a:xfrm>
          <a:prstGeom prst="chevron">
            <a:avLst>
              <a:gd fmla="val 50000" name="adj"/>
            </a:avLst>
          </a:prstGeom>
          <a:solidFill>
            <a:srgbClr val="B7B7B7"/>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253" name="Google Shape;253;p25"/>
          <p:cNvSpPr txBox="1"/>
          <p:nvPr/>
        </p:nvSpPr>
        <p:spPr>
          <a:xfrm>
            <a:off x="3607750" y="245200"/>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54" name="Google Shape;254;p25"/>
          <p:cNvSpPr/>
          <p:nvPr/>
        </p:nvSpPr>
        <p:spPr>
          <a:xfrm>
            <a:off x="3480224"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255" name="Google Shape;255;p25"/>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256" name="Google Shape;256;p25"/>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257" name="Google Shape;257;p25"/>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258" name="Google Shape;258;p25"/>
          <p:cNvSpPr/>
          <p:nvPr/>
        </p:nvSpPr>
        <p:spPr>
          <a:xfrm>
            <a:off x="6653350" y="1247308"/>
            <a:ext cx="237900" cy="223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5"/>
          <p:cNvSpPr/>
          <p:nvPr/>
        </p:nvSpPr>
        <p:spPr>
          <a:xfrm>
            <a:off x="7910082" y="1247308"/>
            <a:ext cx="237900" cy="226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 name="Google Shape;260;p25"/>
          <p:cNvCxnSpPr/>
          <p:nvPr/>
        </p:nvCxnSpPr>
        <p:spPr>
          <a:xfrm>
            <a:off x="7910450" y="1406213"/>
            <a:ext cx="237900" cy="0"/>
          </a:xfrm>
          <a:prstGeom prst="straightConnector1">
            <a:avLst/>
          </a:prstGeom>
          <a:noFill/>
          <a:ln cap="flat" cmpd="sng" w="9525">
            <a:solidFill>
              <a:schemeClr val="dk2"/>
            </a:solidFill>
            <a:prstDash val="solid"/>
            <a:round/>
            <a:headEnd len="med" w="med" type="none"/>
            <a:tailEnd len="med" w="med" type="none"/>
          </a:ln>
        </p:spPr>
      </p:cxnSp>
      <p:cxnSp>
        <p:nvCxnSpPr>
          <p:cNvPr id="261" name="Google Shape;261;p25"/>
          <p:cNvCxnSpPr/>
          <p:nvPr/>
        </p:nvCxnSpPr>
        <p:spPr>
          <a:xfrm>
            <a:off x="7910082" y="1535346"/>
            <a:ext cx="237900" cy="0"/>
          </a:xfrm>
          <a:prstGeom prst="straightConnector1">
            <a:avLst/>
          </a:prstGeom>
          <a:noFill/>
          <a:ln cap="flat" cmpd="sng" w="9525">
            <a:solidFill>
              <a:schemeClr val="dk2"/>
            </a:solidFill>
            <a:prstDash val="solid"/>
            <a:round/>
            <a:headEnd len="med" w="med" type="none"/>
            <a:tailEnd len="med" w="med" type="none"/>
          </a:ln>
        </p:spPr>
      </p:cxnSp>
      <p:cxnSp>
        <p:nvCxnSpPr>
          <p:cNvPr id="262" name="Google Shape;262;p25"/>
          <p:cNvCxnSpPr/>
          <p:nvPr/>
        </p:nvCxnSpPr>
        <p:spPr>
          <a:xfrm>
            <a:off x="7910450" y="1675887"/>
            <a:ext cx="237900" cy="0"/>
          </a:xfrm>
          <a:prstGeom prst="straightConnector1">
            <a:avLst/>
          </a:prstGeom>
          <a:noFill/>
          <a:ln cap="flat" cmpd="sng" w="9525">
            <a:solidFill>
              <a:schemeClr val="dk2"/>
            </a:solidFill>
            <a:prstDash val="solid"/>
            <a:round/>
            <a:headEnd len="med" w="med" type="none"/>
            <a:tailEnd len="med" w="med" type="none"/>
          </a:ln>
        </p:spPr>
      </p:cxnSp>
      <p:cxnSp>
        <p:nvCxnSpPr>
          <p:cNvPr id="263" name="Google Shape;263;p25"/>
          <p:cNvCxnSpPr/>
          <p:nvPr/>
        </p:nvCxnSpPr>
        <p:spPr>
          <a:xfrm>
            <a:off x="7910082" y="1813605"/>
            <a:ext cx="237900" cy="0"/>
          </a:xfrm>
          <a:prstGeom prst="straightConnector1">
            <a:avLst/>
          </a:prstGeom>
          <a:noFill/>
          <a:ln cap="flat" cmpd="sng" w="9525">
            <a:solidFill>
              <a:schemeClr val="dk2"/>
            </a:solidFill>
            <a:prstDash val="solid"/>
            <a:round/>
            <a:headEnd len="med" w="med" type="none"/>
            <a:tailEnd len="med" w="med" type="none"/>
          </a:ln>
        </p:spPr>
      </p:cxnSp>
      <p:cxnSp>
        <p:nvCxnSpPr>
          <p:cNvPr id="264" name="Google Shape;264;p25"/>
          <p:cNvCxnSpPr/>
          <p:nvPr/>
        </p:nvCxnSpPr>
        <p:spPr>
          <a:xfrm>
            <a:off x="7910450" y="1945590"/>
            <a:ext cx="237900" cy="0"/>
          </a:xfrm>
          <a:prstGeom prst="straightConnector1">
            <a:avLst/>
          </a:prstGeom>
          <a:noFill/>
          <a:ln cap="flat" cmpd="sng" w="9525">
            <a:solidFill>
              <a:schemeClr val="dk2"/>
            </a:solidFill>
            <a:prstDash val="solid"/>
            <a:round/>
            <a:headEnd len="med" w="med" type="none"/>
            <a:tailEnd len="med" w="med" type="none"/>
          </a:ln>
        </p:spPr>
      </p:cxnSp>
      <p:cxnSp>
        <p:nvCxnSpPr>
          <p:cNvPr id="265" name="Google Shape;265;p25"/>
          <p:cNvCxnSpPr/>
          <p:nvPr/>
        </p:nvCxnSpPr>
        <p:spPr>
          <a:xfrm>
            <a:off x="7910450" y="2088984"/>
            <a:ext cx="237900" cy="0"/>
          </a:xfrm>
          <a:prstGeom prst="straightConnector1">
            <a:avLst/>
          </a:prstGeom>
          <a:noFill/>
          <a:ln cap="flat" cmpd="sng" w="9525">
            <a:solidFill>
              <a:schemeClr val="dk2"/>
            </a:solidFill>
            <a:prstDash val="solid"/>
            <a:round/>
            <a:headEnd len="med" w="med" type="none"/>
            <a:tailEnd len="med" w="med" type="none"/>
          </a:ln>
        </p:spPr>
      </p:cxnSp>
      <p:cxnSp>
        <p:nvCxnSpPr>
          <p:cNvPr id="266" name="Google Shape;266;p25"/>
          <p:cNvCxnSpPr/>
          <p:nvPr/>
        </p:nvCxnSpPr>
        <p:spPr>
          <a:xfrm>
            <a:off x="7910082" y="2226644"/>
            <a:ext cx="237900" cy="0"/>
          </a:xfrm>
          <a:prstGeom prst="straightConnector1">
            <a:avLst/>
          </a:prstGeom>
          <a:noFill/>
          <a:ln cap="flat" cmpd="sng" w="9525">
            <a:solidFill>
              <a:schemeClr val="dk2"/>
            </a:solidFill>
            <a:prstDash val="solid"/>
            <a:round/>
            <a:headEnd len="med" w="med" type="none"/>
            <a:tailEnd len="med" w="med" type="none"/>
          </a:ln>
        </p:spPr>
      </p:cxnSp>
      <p:cxnSp>
        <p:nvCxnSpPr>
          <p:cNvPr id="267" name="Google Shape;267;p25"/>
          <p:cNvCxnSpPr/>
          <p:nvPr/>
        </p:nvCxnSpPr>
        <p:spPr>
          <a:xfrm>
            <a:off x="7910450" y="2365409"/>
            <a:ext cx="237900" cy="0"/>
          </a:xfrm>
          <a:prstGeom prst="straightConnector1">
            <a:avLst/>
          </a:prstGeom>
          <a:noFill/>
          <a:ln cap="flat" cmpd="sng" w="9525">
            <a:solidFill>
              <a:schemeClr val="dk2"/>
            </a:solidFill>
            <a:prstDash val="solid"/>
            <a:round/>
            <a:headEnd len="med" w="med" type="none"/>
            <a:tailEnd len="med" w="med" type="none"/>
          </a:ln>
        </p:spPr>
      </p:cxnSp>
      <p:cxnSp>
        <p:nvCxnSpPr>
          <p:cNvPr id="268" name="Google Shape;268;p25"/>
          <p:cNvCxnSpPr/>
          <p:nvPr/>
        </p:nvCxnSpPr>
        <p:spPr>
          <a:xfrm>
            <a:off x="7910082" y="2502051"/>
            <a:ext cx="237900" cy="0"/>
          </a:xfrm>
          <a:prstGeom prst="straightConnector1">
            <a:avLst/>
          </a:prstGeom>
          <a:noFill/>
          <a:ln cap="flat" cmpd="sng" w="9525">
            <a:solidFill>
              <a:schemeClr val="dk2"/>
            </a:solidFill>
            <a:prstDash val="solid"/>
            <a:round/>
            <a:headEnd len="med" w="med" type="none"/>
            <a:tailEnd len="med" w="med" type="none"/>
          </a:ln>
        </p:spPr>
      </p:cxnSp>
      <p:cxnSp>
        <p:nvCxnSpPr>
          <p:cNvPr id="269" name="Google Shape;269;p25"/>
          <p:cNvCxnSpPr/>
          <p:nvPr/>
        </p:nvCxnSpPr>
        <p:spPr>
          <a:xfrm>
            <a:off x="7910082" y="2639711"/>
            <a:ext cx="237900" cy="0"/>
          </a:xfrm>
          <a:prstGeom prst="straightConnector1">
            <a:avLst/>
          </a:prstGeom>
          <a:noFill/>
          <a:ln cap="flat" cmpd="sng" w="9525">
            <a:solidFill>
              <a:schemeClr val="dk2"/>
            </a:solidFill>
            <a:prstDash val="solid"/>
            <a:round/>
            <a:headEnd len="med" w="med" type="none"/>
            <a:tailEnd len="med" w="med" type="none"/>
          </a:ln>
        </p:spPr>
      </p:cxnSp>
      <p:cxnSp>
        <p:nvCxnSpPr>
          <p:cNvPr id="270" name="Google Shape;270;p25"/>
          <p:cNvCxnSpPr/>
          <p:nvPr/>
        </p:nvCxnSpPr>
        <p:spPr>
          <a:xfrm>
            <a:off x="7910082" y="2766050"/>
            <a:ext cx="237900" cy="0"/>
          </a:xfrm>
          <a:prstGeom prst="straightConnector1">
            <a:avLst/>
          </a:prstGeom>
          <a:noFill/>
          <a:ln cap="flat" cmpd="sng" w="9525">
            <a:solidFill>
              <a:schemeClr val="dk2"/>
            </a:solidFill>
            <a:prstDash val="solid"/>
            <a:round/>
            <a:headEnd len="med" w="med" type="none"/>
            <a:tailEnd len="med" w="med" type="none"/>
          </a:ln>
        </p:spPr>
      </p:cxnSp>
      <p:cxnSp>
        <p:nvCxnSpPr>
          <p:cNvPr id="271" name="Google Shape;271;p25"/>
          <p:cNvCxnSpPr/>
          <p:nvPr/>
        </p:nvCxnSpPr>
        <p:spPr>
          <a:xfrm>
            <a:off x="7910450" y="2898063"/>
            <a:ext cx="237900" cy="0"/>
          </a:xfrm>
          <a:prstGeom prst="straightConnector1">
            <a:avLst/>
          </a:prstGeom>
          <a:noFill/>
          <a:ln cap="flat" cmpd="sng" w="9525">
            <a:solidFill>
              <a:schemeClr val="dk2"/>
            </a:solidFill>
            <a:prstDash val="solid"/>
            <a:round/>
            <a:headEnd len="med" w="med" type="none"/>
            <a:tailEnd len="med" w="med" type="none"/>
          </a:ln>
        </p:spPr>
      </p:cxnSp>
      <p:cxnSp>
        <p:nvCxnSpPr>
          <p:cNvPr id="272" name="Google Shape;272;p25"/>
          <p:cNvCxnSpPr/>
          <p:nvPr/>
        </p:nvCxnSpPr>
        <p:spPr>
          <a:xfrm>
            <a:off x="7910082" y="3030077"/>
            <a:ext cx="237900" cy="0"/>
          </a:xfrm>
          <a:prstGeom prst="straightConnector1">
            <a:avLst/>
          </a:prstGeom>
          <a:noFill/>
          <a:ln cap="flat" cmpd="sng" w="9525">
            <a:solidFill>
              <a:schemeClr val="dk2"/>
            </a:solidFill>
            <a:prstDash val="solid"/>
            <a:round/>
            <a:headEnd len="med" w="med" type="none"/>
            <a:tailEnd len="med" w="med" type="none"/>
          </a:ln>
        </p:spPr>
      </p:cxnSp>
      <p:cxnSp>
        <p:nvCxnSpPr>
          <p:cNvPr id="273" name="Google Shape;273;p25"/>
          <p:cNvCxnSpPr/>
          <p:nvPr/>
        </p:nvCxnSpPr>
        <p:spPr>
          <a:xfrm>
            <a:off x="7910450" y="3150712"/>
            <a:ext cx="237900" cy="0"/>
          </a:xfrm>
          <a:prstGeom prst="straightConnector1">
            <a:avLst/>
          </a:prstGeom>
          <a:noFill/>
          <a:ln cap="flat" cmpd="sng" w="9525">
            <a:solidFill>
              <a:schemeClr val="dk2"/>
            </a:solidFill>
            <a:prstDash val="solid"/>
            <a:round/>
            <a:headEnd len="med" w="med" type="none"/>
            <a:tailEnd len="med" w="med" type="none"/>
          </a:ln>
        </p:spPr>
      </p:cxnSp>
      <p:cxnSp>
        <p:nvCxnSpPr>
          <p:cNvPr id="274" name="Google Shape;274;p25"/>
          <p:cNvCxnSpPr/>
          <p:nvPr/>
        </p:nvCxnSpPr>
        <p:spPr>
          <a:xfrm>
            <a:off x="7910082" y="3287673"/>
            <a:ext cx="237900" cy="0"/>
          </a:xfrm>
          <a:prstGeom prst="straightConnector1">
            <a:avLst/>
          </a:prstGeom>
          <a:noFill/>
          <a:ln cap="flat" cmpd="sng" w="9525">
            <a:solidFill>
              <a:schemeClr val="dk2"/>
            </a:solidFill>
            <a:prstDash val="solid"/>
            <a:round/>
            <a:headEnd len="med" w="med" type="none"/>
            <a:tailEnd len="med" w="med" type="none"/>
          </a:ln>
        </p:spPr>
      </p:cxnSp>
      <p:cxnSp>
        <p:nvCxnSpPr>
          <p:cNvPr id="275" name="Google Shape;275;p25"/>
          <p:cNvCxnSpPr/>
          <p:nvPr/>
        </p:nvCxnSpPr>
        <p:spPr>
          <a:xfrm>
            <a:off x="7910450" y="3409093"/>
            <a:ext cx="237900" cy="0"/>
          </a:xfrm>
          <a:prstGeom prst="straightConnector1">
            <a:avLst/>
          </a:prstGeom>
          <a:noFill/>
          <a:ln cap="flat" cmpd="sng" w="9525">
            <a:solidFill>
              <a:schemeClr val="dk2"/>
            </a:solidFill>
            <a:prstDash val="solid"/>
            <a:round/>
            <a:headEnd len="med" w="med" type="none"/>
            <a:tailEnd len="med" w="med" type="none"/>
          </a:ln>
        </p:spPr>
      </p:cxnSp>
      <p:sp>
        <p:nvSpPr>
          <p:cNvPr id="276" name="Google Shape;276;p25"/>
          <p:cNvSpPr/>
          <p:nvPr/>
        </p:nvSpPr>
        <p:spPr>
          <a:xfrm>
            <a:off x="8006380" y="3443116"/>
            <a:ext cx="45300" cy="39600"/>
          </a:xfrm>
          <a:prstGeom prst="flowChartConnector">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5"/>
          <p:cNvSpPr/>
          <p:nvPr/>
        </p:nvSpPr>
        <p:spPr>
          <a:xfrm>
            <a:off x="8006380" y="3328651"/>
            <a:ext cx="45300" cy="39600"/>
          </a:xfrm>
          <a:prstGeom prst="flowChartConnector">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5"/>
          <p:cNvSpPr/>
          <p:nvPr/>
        </p:nvSpPr>
        <p:spPr>
          <a:xfrm>
            <a:off x="8006380" y="3199460"/>
            <a:ext cx="45300" cy="39600"/>
          </a:xfrm>
          <a:prstGeom prst="flowChartConnector">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5"/>
          <p:cNvSpPr/>
          <p:nvPr/>
        </p:nvSpPr>
        <p:spPr>
          <a:xfrm>
            <a:off x="8006380" y="3070662"/>
            <a:ext cx="45300" cy="39600"/>
          </a:xfrm>
          <a:prstGeom prst="flowChartConnector">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5"/>
          <p:cNvSpPr/>
          <p:nvPr/>
        </p:nvSpPr>
        <p:spPr>
          <a:xfrm>
            <a:off x="8006380" y="2944338"/>
            <a:ext cx="45300" cy="39600"/>
          </a:xfrm>
          <a:prstGeom prst="flowChartConnector">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
          <p:cNvSpPr/>
          <p:nvPr/>
        </p:nvSpPr>
        <p:spPr>
          <a:xfrm>
            <a:off x="8006380" y="2812324"/>
            <a:ext cx="45300" cy="39600"/>
          </a:xfrm>
          <a:prstGeom prst="flowChartConnector">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5"/>
          <p:cNvSpPr/>
          <p:nvPr/>
        </p:nvSpPr>
        <p:spPr>
          <a:xfrm>
            <a:off x="8006380" y="2683148"/>
            <a:ext cx="45300" cy="39600"/>
          </a:xfrm>
          <a:prstGeom prst="flowChartConnector">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5"/>
          <p:cNvSpPr/>
          <p:nvPr/>
        </p:nvSpPr>
        <p:spPr>
          <a:xfrm>
            <a:off x="8006380" y="2551149"/>
            <a:ext cx="45300" cy="39600"/>
          </a:xfrm>
          <a:prstGeom prst="flowChartConnector">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5"/>
          <p:cNvSpPr/>
          <p:nvPr/>
        </p:nvSpPr>
        <p:spPr>
          <a:xfrm>
            <a:off x="8006380" y="2276294"/>
            <a:ext cx="45300" cy="39600"/>
          </a:xfrm>
          <a:prstGeom prst="flowChartConnector">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a:off x="8006380" y="2413998"/>
            <a:ext cx="45300" cy="39600"/>
          </a:xfrm>
          <a:prstGeom prst="flowChartConnector">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8006380" y="2138081"/>
            <a:ext cx="45300" cy="39600"/>
          </a:xfrm>
          <a:prstGeom prst="flowChartConnector">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5"/>
          <p:cNvSpPr/>
          <p:nvPr/>
        </p:nvSpPr>
        <p:spPr>
          <a:xfrm>
            <a:off x="8006380" y="1997555"/>
            <a:ext cx="45300" cy="39600"/>
          </a:xfrm>
          <a:prstGeom prst="flowChartConnector">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p:nvPr/>
        </p:nvSpPr>
        <p:spPr>
          <a:xfrm>
            <a:off x="8006380" y="1859866"/>
            <a:ext cx="45300" cy="39600"/>
          </a:xfrm>
          <a:prstGeom prst="flowChartConnector">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8006749" y="1725014"/>
            <a:ext cx="45300" cy="39600"/>
          </a:xfrm>
          <a:prstGeom prst="flowChartConnector">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5"/>
          <p:cNvSpPr/>
          <p:nvPr/>
        </p:nvSpPr>
        <p:spPr>
          <a:xfrm>
            <a:off x="8006380" y="1585884"/>
            <a:ext cx="45300" cy="39600"/>
          </a:xfrm>
          <a:prstGeom prst="flowChartConnector">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p:nvPr/>
        </p:nvSpPr>
        <p:spPr>
          <a:xfrm>
            <a:off x="8006749" y="1451047"/>
            <a:ext cx="45300" cy="39600"/>
          </a:xfrm>
          <a:prstGeom prst="flowChartConnector">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a:off x="8006380" y="1316225"/>
            <a:ext cx="45300" cy="39600"/>
          </a:xfrm>
          <a:prstGeom prst="flowChartConnector">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3" name="Google Shape;293;p25"/>
          <p:cNvCxnSpPr/>
          <p:nvPr/>
        </p:nvCxnSpPr>
        <p:spPr>
          <a:xfrm>
            <a:off x="7121090" y="2408425"/>
            <a:ext cx="677700" cy="5700"/>
          </a:xfrm>
          <a:prstGeom prst="straightConnector1">
            <a:avLst/>
          </a:prstGeom>
          <a:noFill/>
          <a:ln cap="flat" cmpd="sng" w="28575">
            <a:solidFill>
              <a:schemeClr val="dk2"/>
            </a:solidFill>
            <a:prstDash val="solid"/>
            <a:round/>
            <a:headEnd len="med" w="med" type="none"/>
            <a:tailEnd len="med" w="med" type="triangle"/>
          </a:ln>
        </p:spPr>
      </p:cxnSp>
      <p:sp>
        <p:nvSpPr>
          <p:cNvPr id="294" name="Google Shape;294;p25"/>
          <p:cNvSpPr txBox="1"/>
          <p:nvPr/>
        </p:nvSpPr>
        <p:spPr>
          <a:xfrm>
            <a:off x="8333825" y="804800"/>
            <a:ext cx="121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Montserrat"/>
                <a:ea typeface="Montserrat"/>
                <a:cs typeface="Montserrat"/>
                <a:sym typeface="Montserrat"/>
              </a:rPr>
              <a:t>Elements or Nodes</a:t>
            </a:r>
            <a:endParaRPr sz="900">
              <a:latin typeface="Montserrat"/>
              <a:ea typeface="Montserrat"/>
              <a:cs typeface="Montserrat"/>
              <a:sym typeface="Montserrat"/>
            </a:endParaRPr>
          </a:p>
        </p:txBody>
      </p:sp>
      <p:cxnSp>
        <p:nvCxnSpPr>
          <p:cNvPr id="295" name="Google Shape;295;p25"/>
          <p:cNvCxnSpPr/>
          <p:nvPr/>
        </p:nvCxnSpPr>
        <p:spPr>
          <a:xfrm flipH="1" rot="10800000">
            <a:off x="8246150" y="1203125"/>
            <a:ext cx="258300" cy="107100"/>
          </a:xfrm>
          <a:prstGeom prst="straightConnector1">
            <a:avLst/>
          </a:prstGeom>
          <a:noFill/>
          <a:ln cap="flat" cmpd="sng" w="9525">
            <a:solidFill>
              <a:schemeClr val="dk2"/>
            </a:solidFill>
            <a:prstDash val="solid"/>
            <a:round/>
            <a:headEnd len="med" w="med" type="none"/>
            <a:tailEnd len="med" w="med" type="none"/>
          </a:ln>
        </p:spPr>
      </p:cxnSp>
      <p:cxnSp>
        <p:nvCxnSpPr>
          <p:cNvPr id="296" name="Google Shape;296;p25"/>
          <p:cNvCxnSpPr/>
          <p:nvPr/>
        </p:nvCxnSpPr>
        <p:spPr>
          <a:xfrm flipH="1" rot="10800000">
            <a:off x="8221800" y="1212675"/>
            <a:ext cx="267900" cy="238800"/>
          </a:xfrm>
          <a:prstGeom prst="straightConnector1">
            <a:avLst/>
          </a:prstGeom>
          <a:noFill/>
          <a:ln cap="flat" cmpd="sng" w="9525">
            <a:solidFill>
              <a:schemeClr val="dk2"/>
            </a:solidFill>
            <a:prstDash val="solid"/>
            <a:round/>
            <a:headEnd len="med" w="med" type="none"/>
            <a:tailEnd len="med" w="med" type="none"/>
          </a:ln>
        </p:spPr>
      </p:cxnSp>
      <p:cxnSp>
        <p:nvCxnSpPr>
          <p:cNvPr id="297" name="Google Shape;297;p25"/>
          <p:cNvCxnSpPr/>
          <p:nvPr/>
        </p:nvCxnSpPr>
        <p:spPr>
          <a:xfrm flipH="1" rot="10800000">
            <a:off x="8231550" y="1212850"/>
            <a:ext cx="272700" cy="375000"/>
          </a:xfrm>
          <a:prstGeom prst="straightConnector1">
            <a:avLst/>
          </a:prstGeom>
          <a:noFill/>
          <a:ln cap="flat" cmpd="sng" w="9525">
            <a:solidFill>
              <a:schemeClr val="dk2"/>
            </a:solidFill>
            <a:prstDash val="solid"/>
            <a:round/>
            <a:headEnd len="med" w="med" type="none"/>
            <a:tailEnd len="med" w="med" type="none"/>
          </a:ln>
        </p:spPr>
      </p:cxnSp>
      <p:pic>
        <p:nvPicPr>
          <p:cNvPr id="298" name="Google Shape;298;p25"/>
          <p:cNvPicPr preferRelativeResize="0"/>
          <p:nvPr/>
        </p:nvPicPr>
        <p:blipFill>
          <a:blip r:embed="rId3">
            <a:alphaModFix/>
          </a:blip>
          <a:stretch>
            <a:fillRect/>
          </a:stretch>
        </p:blipFill>
        <p:spPr>
          <a:xfrm>
            <a:off x="6501750" y="3723421"/>
            <a:ext cx="1736150" cy="1357353"/>
          </a:xfrm>
          <a:prstGeom prst="rect">
            <a:avLst/>
          </a:prstGeom>
          <a:noFill/>
          <a:ln>
            <a:noFill/>
          </a:ln>
        </p:spPr>
      </p:pic>
      <p:sp>
        <p:nvSpPr>
          <p:cNvPr id="299" name="Google Shape;299;p25"/>
          <p:cNvSpPr/>
          <p:nvPr/>
        </p:nvSpPr>
        <p:spPr>
          <a:xfrm>
            <a:off x="2574175"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300" name="Google Shape;300;p25"/>
          <p:cNvSpPr txBox="1"/>
          <p:nvPr/>
        </p:nvSpPr>
        <p:spPr>
          <a:xfrm>
            <a:off x="3647075"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301" name="Google Shape;301;p25"/>
          <p:cNvSpPr/>
          <p:nvPr/>
        </p:nvSpPr>
        <p:spPr>
          <a:xfrm>
            <a:off x="3480224"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302" name="Google Shape;302;p25"/>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303" name="Google Shape;303;p25"/>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304" name="Google Shape;304;p25"/>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pic>
        <p:nvPicPr>
          <p:cNvPr id="305" name="Google Shape;305;p25"/>
          <p:cNvPicPr preferRelativeResize="0"/>
          <p:nvPr/>
        </p:nvPicPr>
        <p:blipFill>
          <a:blip r:embed="rId4">
            <a:alphaModFix/>
          </a:blip>
          <a:stretch>
            <a:fillRect/>
          </a:stretch>
        </p:blipFill>
        <p:spPr>
          <a:xfrm rot="-5400000">
            <a:off x="7014100" y="-29549"/>
            <a:ext cx="768250" cy="164715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6"/>
          <p:cNvSpPr txBox="1"/>
          <p:nvPr>
            <p:ph type="title"/>
          </p:nvPr>
        </p:nvSpPr>
        <p:spPr>
          <a:xfrm>
            <a:off x="522700" y="521775"/>
            <a:ext cx="810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Background</a:t>
            </a:r>
            <a:endParaRPr/>
          </a:p>
        </p:txBody>
      </p:sp>
      <p:sp>
        <p:nvSpPr>
          <p:cNvPr id="311" name="Google Shape;311;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12" name="Google Shape;312;p26"/>
          <p:cNvSpPr txBox="1"/>
          <p:nvPr/>
        </p:nvSpPr>
        <p:spPr>
          <a:xfrm>
            <a:off x="463150" y="1204850"/>
            <a:ext cx="2886300" cy="794100"/>
          </a:xfrm>
          <a:prstGeom prst="rect">
            <a:avLst/>
          </a:prstGeom>
          <a:solidFill>
            <a:srgbClr val="666666"/>
          </a:solid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2"/>
              </a:buClr>
              <a:buSzPts val="1200"/>
              <a:buFont typeface="Montserrat"/>
              <a:buAutoNum type="arabicPeriod"/>
            </a:pPr>
            <a:r>
              <a:rPr b="1" lang="en-GB" sz="1200">
                <a:solidFill>
                  <a:schemeClr val="dk2"/>
                </a:solidFill>
                <a:latin typeface="Montserrat"/>
                <a:ea typeface="Montserrat"/>
                <a:cs typeface="Montserrat"/>
                <a:sym typeface="Montserrat"/>
              </a:rPr>
              <a:t>Project Background</a:t>
            </a:r>
            <a:endParaRPr b="1" sz="1200">
              <a:solidFill>
                <a:schemeClr val="dk2"/>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2"/>
              </a:buClr>
              <a:buSzPts val="1200"/>
              <a:buFont typeface="Montserrat"/>
              <a:buAutoNum type="alphaLcPeriod"/>
            </a:pPr>
            <a:r>
              <a:rPr lang="en-GB" sz="1200">
                <a:solidFill>
                  <a:schemeClr val="dk2"/>
                </a:solidFill>
                <a:latin typeface="Montserrat"/>
                <a:ea typeface="Montserrat"/>
                <a:cs typeface="Montserrat"/>
                <a:sym typeface="Montserrat"/>
              </a:rPr>
              <a:t>Source</a:t>
            </a:r>
            <a:endParaRPr sz="1200">
              <a:solidFill>
                <a:schemeClr val="dk2"/>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2"/>
              </a:buClr>
              <a:buSzPts val="1200"/>
              <a:buFont typeface="Montserrat"/>
              <a:buAutoNum type="alphaLcPeriod"/>
            </a:pPr>
            <a:r>
              <a:rPr lang="en-GB" sz="1200">
                <a:solidFill>
                  <a:schemeClr val="dk2"/>
                </a:solidFill>
                <a:latin typeface="Montserrat"/>
                <a:ea typeface="Montserrat"/>
                <a:cs typeface="Montserrat"/>
                <a:sym typeface="Montserrat"/>
              </a:rPr>
              <a:t>Ablation Phenomenon</a:t>
            </a:r>
            <a:endParaRPr sz="1200">
              <a:solidFill>
                <a:schemeClr val="dk2"/>
              </a:solidFill>
              <a:latin typeface="Montserrat"/>
              <a:ea typeface="Montserrat"/>
              <a:cs typeface="Montserrat"/>
              <a:sym typeface="Montserrat"/>
            </a:endParaRPr>
          </a:p>
        </p:txBody>
      </p:sp>
      <p:sp>
        <p:nvSpPr>
          <p:cNvPr id="313" name="Google Shape;313;p26"/>
          <p:cNvSpPr txBox="1"/>
          <p:nvPr/>
        </p:nvSpPr>
        <p:spPr>
          <a:xfrm>
            <a:off x="493150" y="2440125"/>
            <a:ext cx="2826300" cy="759300"/>
          </a:xfrm>
          <a:prstGeom prst="rect">
            <a:avLst/>
          </a:prstGeom>
          <a:solidFill>
            <a:srgbClr val="666666"/>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200">
                <a:solidFill>
                  <a:schemeClr val="dk2"/>
                </a:solidFill>
                <a:latin typeface="Montserrat"/>
                <a:ea typeface="Montserrat"/>
                <a:cs typeface="Montserrat"/>
                <a:sym typeface="Montserrat"/>
              </a:rPr>
              <a:t>2. Simulation Methodology</a:t>
            </a:r>
            <a:endParaRPr b="1" sz="1200">
              <a:solidFill>
                <a:schemeClr val="dk2"/>
              </a:solidFill>
              <a:latin typeface="Montserrat"/>
              <a:ea typeface="Montserrat"/>
              <a:cs typeface="Montserrat"/>
              <a:sym typeface="Montserrat"/>
            </a:endParaRPr>
          </a:p>
          <a:p>
            <a:pPr indent="-304800" lvl="0" marL="457200" rtl="0" algn="l">
              <a:lnSpc>
                <a:spcPct val="100000"/>
              </a:lnSpc>
              <a:spcBef>
                <a:spcPts val="160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Time+Space Discretization</a:t>
            </a:r>
            <a:endParaRPr b="1" sz="1200">
              <a:solidFill>
                <a:schemeClr val="dk2"/>
              </a:solidFill>
              <a:latin typeface="Montserrat"/>
              <a:ea typeface="Montserrat"/>
              <a:cs typeface="Montserrat"/>
              <a:sym typeface="Montserrat"/>
            </a:endParaRPr>
          </a:p>
        </p:txBody>
      </p:sp>
      <p:sp>
        <p:nvSpPr>
          <p:cNvPr id="314" name="Google Shape;314;p26"/>
          <p:cNvSpPr txBox="1"/>
          <p:nvPr/>
        </p:nvSpPr>
        <p:spPr>
          <a:xfrm>
            <a:off x="493150" y="3689475"/>
            <a:ext cx="2826300" cy="1313400"/>
          </a:xfrm>
          <a:prstGeom prst="rect">
            <a:avLst/>
          </a:prstGeom>
          <a:solidFill>
            <a:srgbClr val="CEB87B"/>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200">
                <a:solidFill>
                  <a:schemeClr val="dk2"/>
                </a:solidFill>
                <a:latin typeface="Montserrat"/>
                <a:ea typeface="Montserrat"/>
                <a:cs typeface="Montserrat"/>
                <a:sym typeface="Montserrat"/>
              </a:rPr>
              <a:t>3. Theory</a:t>
            </a:r>
            <a:endParaRPr b="1" sz="1200">
              <a:solidFill>
                <a:schemeClr val="dk2"/>
              </a:solidFill>
              <a:latin typeface="Montserrat"/>
              <a:ea typeface="Montserrat"/>
              <a:cs typeface="Montserrat"/>
              <a:sym typeface="Montserrat"/>
            </a:endParaRPr>
          </a:p>
          <a:p>
            <a:pPr indent="-304800" lvl="0" marL="457200" rtl="0" algn="l">
              <a:lnSpc>
                <a:spcPct val="100000"/>
              </a:lnSpc>
              <a:spcBef>
                <a:spcPts val="160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One-Dimensional Heat Transfer</a:t>
            </a:r>
            <a:endParaRPr sz="1200">
              <a:solidFill>
                <a:schemeClr val="dk2"/>
              </a:solidFill>
              <a:latin typeface="Montserrat"/>
              <a:ea typeface="Montserrat"/>
              <a:cs typeface="Montserrat"/>
              <a:sym typeface="Montserrat"/>
            </a:endParaRPr>
          </a:p>
          <a:p>
            <a:pPr indent="-304800" lvl="0" marL="457200" rtl="0" algn="l">
              <a:lnSpc>
                <a:spcPct val="100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Aerothermal Modelling</a:t>
            </a:r>
            <a:endParaRPr sz="1200">
              <a:solidFill>
                <a:schemeClr val="dk2"/>
              </a:solidFill>
              <a:latin typeface="Montserrat"/>
              <a:ea typeface="Montserrat"/>
              <a:cs typeface="Montserrat"/>
              <a:sym typeface="Montserrat"/>
            </a:endParaRPr>
          </a:p>
          <a:p>
            <a:pPr indent="-304800" lvl="0" marL="457200" rtl="0" algn="l">
              <a:lnSpc>
                <a:spcPct val="100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Ablation Modelling</a:t>
            </a:r>
            <a:endParaRPr b="1" sz="1200">
              <a:solidFill>
                <a:schemeClr val="dk2"/>
              </a:solidFill>
              <a:latin typeface="Montserrat"/>
              <a:ea typeface="Montserrat"/>
              <a:cs typeface="Montserrat"/>
              <a:sym typeface="Montserrat"/>
            </a:endParaRPr>
          </a:p>
        </p:txBody>
      </p:sp>
      <p:sp>
        <p:nvSpPr>
          <p:cNvPr id="315" name="Google Shape;315;p26"/>
          <p:cNvSpPr txBox="1"/>
          <p:nvPr/>
        </p:nvSpPr>
        <p:spPr>
          <a:xfrm>
            <a:off x="5203250" y="1352850"/>
            <a:ext cx="2886300" cy="1636800"/>
          </a:xfrm>
          <a:prstGeom prst="rect">
            <a:avLst/>
          </a:prstGeom>
          <a:solidFill>
            <a:srgbClr val="B7B7B7"/>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solidFill>
                  <a:schemeClr val="dk2"/>
                </a:solidFill>
                <a:latin typeface="Montserrat"/>
                <a:ea typeface="Montserrat"/>
                <a:cs typeface="Montserrat"/>
                <a:sym typeface="Montserrat"/>
              </a:rPr>
              <a:t>4. Verification and Validation of Software</a:t>
            </a:r>
            <a:endParaRPr b="1" sz="1200">
              <a:solidFill>
                <a:schemeClr val="dk2"/>
              </a:solidFill>
              <a:latin typeface="Montserrat"/>
              <a:ea typeface="Montserrat"/>
              <a:cs typeface="Montserrat"/>
              <a:sym typeface="Montserrat"/>
            </a:endParaRPr>
          </a:p>
          <a:p>
            <a:pPr indent="-304800" lvl="0" marL="457200" rtl="0" algn="l">
              <a:lnSpc>
                <a:spcPct val="115000"/>
              </a:lnSpc>
              <a:spcBef>
                <a:spcPts val="160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Arcjet Ablative Verification</a:t>
            </a:r>
            <a:endParaRPr sz="1200">
              <a:solidFill>
                <a:schemeClr val="dk2"/>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Aerothermal Verification</a:t>
            </a:r>
            <a:endParaRPr sz="1200">
              <a:solidFill>
                <a:schemeClr val="dk2"/>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Hifire-5</a:t>
            </a:r>
            <a:endParaRPr sz="1200">
              <a:solidFill>
                <a:schemeClr val="dk2"/>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Hifire-5B</a:t>
            </a:r>
            <a:endParaRPr b="1" sz="1200">
              <a:solidFill>
                <a:schemeClr val="dk2"/>
              </a:solidFill>
              <a:latin typeface="Montserrat"/>
              <a:ea typeface="Montserrat"/>
              <a:cs typeface="Montserrat"/>
              <a:sym typeface="Montserrat"/>
            </a:endParaRPr>
          </a:p>
        </p:txBody>
      </p:sp>
      <p:sp>
        <p:nvSpPr>
          <p:cNvPr id="316" name="Google Shape;316;p26"/>
          <p:cNvSpPr txBox="1"/>
          <p:nvPr/>
        </p:nvSpPr>
        <p:spPr>
          <a:xfrm>
            <a:off x="5203250" y="3743025"/>
            <a:ext cx="2886300" cy="999300"/>
          </a:xfrm>
          <a:prstGeom prst="rect">
            <a:avLst/>
          </a:prstGeom>
          <a:solidFill>
            <a:srgbClr val="B7B7B7"/>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solidFill>
                  <a:schemeClr val="dk2"/>
                </a:solidFill>
                <a:latin typeface="Montserrat"/>
                <a:ea typeface="Montserrat"/>
                <a:cs typeface="Montserrat"/>
                <a:sym typeface="Montserrat"/>
              </a:rPr>
              <a:t>5. Final Discussion</a:t>
            </a:r>
            <a:endParaRPr b="1" sz="1200">
              <a:solidFill>
                <a:schemeClr val="dk2"/>
              </a:solidFill>
              <a:latin typeface="Montserrat"/>
              <a:ea typeface="Montserrat"/>
              <a:cs typeface="Montserrat"/>
              <a:sym typeface="Montserrat"/>
            </a:endParaRPr>
          </a:p>
          <a:p>
            <a:pPr indent="-304800" lvl="0" marL="457200" rtl="0" algn="l">
              <a:lnSpc>
                <a:spcPct val="115000"/>
              </a:lnSpc>
              <a:spcBef>
                <a:spcPts val="160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Status</a:t>
            </a:r>
            <a:endParaRPr sz="1200">
              <a:solidFill>
                <a:schemeClr val="dk2"/>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Future Improvements</a:t>
            </a:r>
            <a:endParaRPr b="1" sz="1200">
              <a:solidFill>
                <a:schemeClr val="dk2"/>
              </a:solidFill>
              <a:latin typeface="Montserrat"/>
              <a:ea typeface="Montserrat"/>
              <a:cs typeface="Montserrat"/>
              <a:sym typeface="Montserrat"/>
            </a:endParaRPr>
          </a:p>
        </p:txBody>
      </p:sp>
      <p:cxnSp>
        <p:nvCxnSpPr>
          <p:cNvPr id="317" name="Google Shape;317;p26"/>
          <p:cNvCxnSpPr>
            <a:stCxn id="312" idx="2"/>
            <a:endCxn id="313" idx="0"/>
          </p:cNvCxnSpPr>
          <p:nvPr/>
        </p:nvCxnSpPr>
        <p:spPr>
          <a:xfrm>
            <a:off x="1906300" y="1998950"/>
            <a:ext cx="0" cy="441300"/>
          </a:xfrm>
          <a:prstGeom prst="straightConnector1">
            <a:avLst/>
          </a:prstGeom>
          <a:noFill/>
          <a:ln cap="flat" cmpd="sng" w="9525">
            <a:solidFill>
              <a:schemeClr val="dk2"/>
            </a:solidFill>
            <a:prstDash val="solid"/>
            <a:round/>
            <a:headEnd len="med" w="med" type="none"/>
            <a:tailEnd len="med" w="med" type="triangle"/>
          </a:ln>
        </p:spPr>
      </p:cxnSp>
      <p:cxnSp>
        <p:nvCxnSpPr>
          <p:cNvPr id="318" name="Google Shape;318;p26"/>
          <p:cNvCxnSpPr>
            <a:stCxn id="313" idx="2"/>
            <a:endCxn id="314" idx="0"/>
          </p:cNvCxnSpPr>
          <p:nvPr/>
        </p:nvCxnSpPr>
        <p:spPr>
          <a:xfrm>
            <a:off x="1906300" y="3199425"/>
            <a:ext cx="0" cy="490200"/>
          </a:xfrm>
          <a:prstGeom prst="straightConnector1">
            <a:avLst/>
          </a:prstGeom>
          <a:noFill/>
          <a:ln cap="flat" cmpd="sng" w="9525">
            <a:solidFill>
              <a:schemeClr val="dk2"/>
            </a:solidFill>
            <a:prstDash val="solid"/>
            <a:round/>
            <a:headEnd len="med" w="med" type="none"/>
            <a:tailEnd len="med" w="med" type="triangle"/>
          </a:ln>
        </p:spPr>
      </p:cxnSp>
      <p:cxnSp>
        <p:nvCxnSpPr>
          <p:cNvPr id="319" name="Google Shape;319;p26"/>
          <p:cNvCxnSpPr>
            <a:stCxn id="314" idx="3"/>
            <a:endCxn id="315" idx="1"/>
          </p:cNvCxnSpPr>
          <p:nvPr/>
        </p:nvCxnSpPr>
        <p:spPr>
          <a:xfrm flipH="1" rot="10800000">
            <a:off x="3319450" y="2171175"/>
            <a:ext cx="1883700" cy="2175000"/>
          </a:xfrm>
          <a:prstGeom prst="bentConnector3">
            <a:avLst>
              <a:gd fmla="val 50003" name="adj1"/>
            </a:avLst>
          </a:prstGeom>
          <a:noFill/>
          <a:ln cap="flat" cmpd="sng" w="9525">
            <a:solidFill>
              <a:schemeClr val="dk2"/>
            </a:solidFill>
            <a:prstDash val="solid"/>
            <a:round/>
            <a:headEnd len="med" w="med" type="none"/>
            <a:tailEnd len="med" w="med" type="triangle"/>
          </a:ln>
        </p:spPr>
      </p:cxnSp>
      <p:cxnSp>
        <p:nvCxnSpPr>
          <p:cNvPr id="320" name="Google Shape;320;p26"/>
          <p:cNvCxnSpPr>
            <a:stCxn id="315" idx="2"/>
            <a:endCxn id="316" idx="0"/>
          </p:cNvCxnSpPr>
          <p:nvPr/>
        </p:nvCxnSpPr>
        <p:spPr>
          <a:xfrm>
            <a:off x="6646400" y="2989650"/>
            <a:ext cx="0" cy="753300"/>
          </a:xfrm>
          <a:prstGeom prst="straightConnector1">
            <a:avLst/>
          </a:prstGeom>
          <a:noFill/>
          <a:ln cap="flat" cmpd="sng" w="9525">
            <a:solidFill>
              <a:schemeClr val="dk2"/>
            </a:solidFill>
            <a:prstDash val="solid"/>
            <a:round/>
            <a:headEnd len="med" w="med" type="none"/>
            <a:tailEnd len="med" w="med" type="triangle"/>
          </a:ln>
        </p:spPr>
      </p:cxnSp>
      <p:sp>
        <p:nvSpPr>
          <p:cNvPr id="321" name="Google Shape;321;p26"/>
          <p:cNvSpPr/>
          <p:nvPr/>
        </p:nvSpPr>
        <p:spPr>
          <a:xfrm>
            <a:off x="2574175"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322" name="Google Shape;322;p26"/>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323" name="Google Shape;323;p26"/>
          <p:cNvSpPr/>
          <p:nvPr/>
        </p:nvSpPr>
        <p:spPr>
          <a:xfrm>
            <a:off x="348022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324" name="Google Shape;324;p26"/>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325" name="Google Shape;325;p26"/>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326" name="Google Shape;326;p26"/>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327" name="Google Shape;327;p26"/>
          <p:cNvSpPr/>
          <p:nvPr/>
        </p:nvSpPr>
        <p:spPr>
          <a:xfrm>
            <a:off x="2574175"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328" name="Google Shape;328;p26"/>
          <p:cNvSpPr txBox="1"/>
          <p:nvPr/>
        </p:nvSpPr>
        <p:spPr>
          <a:xfrm>
            <a:off x="36213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329" name="Google Shape;329;p26"/>
          <p:cNvSpPr/>
          <p:nvPr/>
        </p:nvSpPr>
        <p:spPr>
          <a:xfrm>
            <a:off x="3480224"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330" name="Google Shape;330;p26"/>
          <p:cNvSpPr/>
          <p:nvPr/>
        </p:nvSpPr>
        <p:spPr>
          <a:xfrm>
            <a:off x="4386253"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331" name="Google Shape;331;p26"/>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332" name="Google Shape;332;p26"/>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27"/>
          <p:cNvPicPr preferRelativeResize="0"/>
          <p:nvPr/>
        </p:nvPicPr>
        <p:blipFill>
          <a:blip r:embed="rId3">
            <a:alphaModFix/>
          </a:blip>
          <a:stretch>
            <a:fillRect/>
          </a:stretch>
        </p:blipFill>
        <p:spPr>
          <a:xfrm>
            <a:off x="6074875" y="1172550"/>
            <a:ext cx="2966899" cy="2376975"/>
          </a:xfrm>
          <a:prstGeom prst="rect">
            <a:avLst/>
          </a:prstGeom>
          <a:noFill/>
          <a:ln>
            <a:noFill/>
          </a:ln>
        </p:spPr>
      </p:pic>
      <p:sp>
        <p:nvSpPr>
          <p:cNvPr id="338" name="Google Shape;338;p27"/>
          <p:cNvSpPr txBox="1"/>
          <p:nvPr>
            <p:ph type="title"/>
          </p:nvPr>
        </p:nvSpPr>
        <p:spPr>
          <a:xfrm>
            <a:off x="533450" y="780150"/>
            <a:ext cx="810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Theory- One-Dimensional, Finite Difference Heat Transfer</a:t>
            </a:r>
            <a:endParaRPr sz="1100"/>
          </a:p>
        </p:txBody>
      </p:sp>
      <p:sp>
        <p:nvSpPr>
          <p:cNvPr id="339" name="Google Shape;339;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40" name="Google Shape;340;p27"/>
          <p:cNvSpPr txBox="1"/>
          <p:nvPr>
            <p:ph idx="1" type="body"/>
          </p:nvPr>
        </p:nvSpPr>
        <p:spPr>
          <a:xfrm>
            <a:off x="533450" y="1740500"/>
            <a:ext cx="5380200" cy="3163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CEB87B"/>
              </a:buClr>
              <a:buSzPts val="1200"/>
              <a:buChar char="▸"/>
            </a:pPr>
            <a:r>
              <a:rPr b="1" lang="en-GB" sz="1200"/>
              <a:t>One-Dimensional, through-wall heat transfer only</a:t>
            </a:r>
            <a:endParaRPr b="1" sz="1200"/>
          </a:p>
          <a:p>
            <a:pPr indent="-304800" lvl="0" marL="457200" rtl="0" algn="l">
              <a:spcBef>
                <a:spcPts val="1000"/>
              </a:spcBef>
              <a:spcAft>
                <a:spcPts val="0"/>
              </a:spcAft>
              <a:buClr>
                <a:srgbClr val="CEB87B"/>
              </a:buClr>
              <a:buSzPts val="1200"/>
              <a:buChar char="▸"/>
            </a:pPr>
            <a:r>
              <a:rPr b="1" lang="en-GB" sz="1200"/>
              <a:t>Entire wall is </a:t>
            </a:r>
            <a:r>
              <a:rPr b="1" lang="en-GB" sz="1200"/>
              <a:t>discretized</a:t>
            </a:r>
            <a:r>
              <a:rPr b="1" lang="en-GB" sz="1200"/>
              <a:t> into a grid, with </a:t>
            </a:r>
            <a:r>
              <a:rPr b="1" i="1" lang="en-GB" sz="1200"/>
              <a:t>n </a:t>
            </a:r>
            <a:r>
              <a:rPr b="1" lang="en-GB" sz="1200"/>
              <a:t>elements/nodes</a:t>
            </a:r>
            <a:endParaRPr/>
          </a:p>
          <a:p>
            <a:pPr indent="-304800" lvl="1" marL="914400" rtl="0" algn="l">
              <a:spcBef>
                <a:spcPts val="1000"/>
              </a:spcBef>
              <a:spcAft>
                <a:spcPts val="0"/>
              </a:spcAft>
              <a:buSzPts val="1200"/>
              <a:buChar char="○"/>
            </a:pPr>
            <a:r>
              <a:rPr lang="en-GB" sz="1200"/>
              <a:t>“The governing heat transfer equations are discretized explicitly for each node”</a:t>
            </a:r>
            <a:endParaRPr sz="1200"/>
          </a:p>
          <a:p>
            <a:pPr indent="-304800" lvl="0" marL="457200" rtl="0" algn="l">
              <a:spcBef>
                <a:spcPts val="1000"/>
              </a:spcBef>
              <a:spcAft>
                <a:spcPts val="0"/>
              </a:spcAft>
              <a:buClr>
                <a:srgbClr val="CEB87B"/>
              </a:buClr>
              <a:buSzPts val="1200"/>
              <a:buChar char="▸"/>
            </a:pPr>
            <a:r>
              <a:rPr lang="en-GB" sz="1200"/>
              <a:t>Rate of change of the temperature of an </a:t>
            </a:r>
            <a:r>
              <a:rPr lang="en-GB" sz="1200"/>
              <a:t>interior</a:t>
            </a:r>
            <a:r>
              <a:rPr lang="en-GB" sz="1200"/>
              <a:t> element is a function of the temperatures of adjacent nodes, and the material Thermal Conductivity</a:t>
            </a:r>
            <a:endParaRPr sz="1200"/>
          </a:p>
          <a:p>
            <a:pPr indent="-304800" lvl="1" marL="914400" rtl="0" algn="l">
              <a:spcBef>
                <a:spcPts val="1000"/>
              </a:spcBef>
              <a:spcAft>
                <a:spcPts val="0"/>
              </a:spcAft>
              <a:buSzPts val="1200"/>
              <a:buChar char="○"/>
            </a:pPr>
            <a:r>
              <a:rPr lang="en-GB" sz="1200"/>
              <a:t>Exposed wall temperature is a function of the “Hot Wall” heat flux</a:t>
            </a:r>
            <a:endParaRPr sz="1200"/>
          </a:p>
          <a:p>
            <a:pPr indent="-304800" lvl="1" marL="914400" rtl="0" algn="l">
              <a:spcBef>
                <a:spcPts val="1000"/>
              </a:spcBef>
              <a:spcAft>
                <a:spcPts val="1000"/>
              </a:spcAft>
              <a:buSzPts val="1200"/>
              <a:buChar char="○"/>
            </a:pPr>
            <a:r>
              <a:rPr lang="en-GB" sz="1200"/>
              <a:t>Inner wall temp currently Adiabatic (no heat transfer at this boundary)</a:t>
            </a:r>
            <a:endParaRPr sz="1200"/>
          </a:p>
        </p:txBody>
      </p:sp>
      <p:pic>
        <p:nvPicPr>
          <p:cNvPr id="341" name="Google Shape;341;p27"/>
          <p:cNvPicPr preferRelativeResize="0"/>
          <p:nvPr/>
        </p:nvPicPr>
        <p:blipFill>
          <a:blip r:embed="rId4">
            <a:alphaModFix/>
          </a:blip>
          <a:stretch>
            <a:fillRect/>
          </a:stretch>
        </p:blipFill>
        <p:spPr>
          <a:xfrm>
            <a:off x="6018271" y="3604325"/>
            <a:ext cx="2847750" cy="741275"/>
          </a:xfrm>
          <a:prstGeom prst="rect">
            <a:avLst/>
          </a:prstGeom>
          <a:noFill/>
          <a:ln>
            <a:noFill/>
          </a:ln>
        </p:spPr>
      </p:pic>
      <p:sp>
        <p:nvSpPr>
          <p:cNvPr id="342" name="Google Shape;342;p27"/>
          <p:cNvSpPr txBox="1"/>
          <p:nvPr/>
        </p:nvSpPr>
        <p:spPr>
          <a:xfrm>
            <a:off x="5913750" y="4567825"/>
            <a:ext cx="19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BF9000"/>
                </a:solidFill>
                <a:latin typeface="Montserrat"/>
                <a:ea typeface="Montserrat"/>
                <a:cs typeface="Montserrat"/>
                <a:sym typeface="Montserrat"/>
              </a:rPr>
              <a:t>Compare to:</a:t>
            </a:r>
            <a:endParaRPr>
              <a:solidFill>
                <a:srgbClr val="BF9000"/>
              </a:solidFill>
              <a:latin typeface="Montserrat"/>
              <a:ea typeface="Montserrat"/>
              <a:cs typeface="Montserrat"/>
              <a:sym typeface="Montserrat"/>
            </a:endParaRPr>
          </a:p>
        </p:txBody>
      </p:sp>
      <p:sp>
        <p:nvSpPr>
          <p:cNvPr id="343" name="Google Shape;343;p27"/>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344" name="Google Shape;344;p27"/>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345" name="Google Shape;345;p27"/>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346" name="Google Shape;346;p27"/>
          <p:cNvSpPr/>
          <p:nvPr/>
        </p:nvSpPr>
        <p:spPr>
          <a:xfrm>
            <a:off x="4386253"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347" name="Google Shape;347;p27"/>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348" name="Google Shape;348;p27"/>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349" name="Google Shape;349;p27"/>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350" name="Google Shape;350;p27"/>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351" name="Google Shape;351;p27"/>
          <p:cNvSpPr/>
          <p:nvPr/>
        </p:nvSpPr>
        <p:spPr>
          <a:xfrm>
            <a:off x="3480224"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352" name="Google Shape;352;p27"/>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353" name="Google Shape;353;p27"/>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354" name="Google Shape;354;p27"/>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355" name="Google Shape;355;p27"/>
          <p:cNvSpPr/>
          <p:nvPr/>
        </p:nvSpPr>
        <p:spPr>
          <a:xfrm>
            <a:off x="2574175"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356" name="Google Shape;356;p27"/>
          <p:cNvSpPr txBox="1"/>
          <p:nvPr/>
        </p:nvSpPr>
        <p:spPr>
          <a:xfrm>
            <a:off x="3607750" y="245200"/>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357" name="Google Shape;357;p27"/>
          <p:cNvSpPr/>
          <p:nvPr/>
        </p:nvSpPr>
        <p:spPr>
          <a:xfrm>
            <a:off x="3480224"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358" name="Google Shape;358;p27"/>
          <p:cNvSpPr/>
          <p:nvPr/>
        </p:nvSpPr>
        <p:spPr>
          <a:xfrm>
            <a:off x="4386253"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359" name="Google Shape;359;p27"/>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360" name="Google Shape;360;p27"/>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pic>
        <p:nvPicPr>
          <p:cNvPr id="361" name="Google Shape;361;p27"/>
          <p:cNvPicPr preferRelativeResize="0"/>
          <p:nvPr/>
        </p:nvPicPr>
        <p:blipFill>
          <a:blip r:embed="rId5">
            <a:alphaModFix/>
          </a:blip>
          <a:stretch>
            <a:fillRect/>
          </a:stretch>
        </p:blipFill>
        <p:spPr>
          <a:xfrm>
            <a:off x="7288425" y="4672100"/>
            <a:ext cx="1022100" cy="191640"/>
          </a:xfrm>
          <a:prstGeom prst="rect">
            <a:avLst/>
          </a:prstGeom>
          <a:noFill/>
          <a:ln>
            <a:noFill/>
          </a:ln>
        </p:spPr>
      </p:pic>
      <p:sp>
        <p:nvSpPr>
          <p:cNvPr id="362" name="Google Shape;362;p27"/>
          <p:cNvSpPr/>
          <p:nvPr/>
        </p:nvSpPr>
        <p:spPr>
          <a:xfrm>
            <a:off x="2574175"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363" name="Google Shape;363;p27"/>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364" name="Google Shape;364;p27"/>
          <p:cNvSpPr/>
          <p:nvPr/>
        </p:nvSpPr>
        <p:spPr>
          <a:xfrm>
            <a:off x="348022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365" name="Google Shape;365;p27"/>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366" name="Google Shape;366;p27"/>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367" name="Google Shape;367;p27"/>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368" name="Google Shape;368;p27"/>
          <p:cNvSpPr/>
          <p:nvPr/>
        </p:nvSpPr>
        <p:spPr>
          <a:xfrm>
            <a:off x="2574175"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369" name="Google Shape;369;p27"/>
          <p:cNvSpPr txBox="1"/>
          <p:nvPr/>
        </p:nvSpPr>
        <p:spPr>
          <a:xfrm>
            <a:off x="36077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370" name="Google Shape;370;p27"/>
          <p:cNvSpPr/>
          <p:nvPr/>
        </p:nvSpPr>
        <p:spPr>
          <a:xfrm>
            <a:off x="3480224"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371" name="Google Shape;371;p27"/>
          <p:cNvSpPr/>
          <p:nvPr/>
        </p:nvSpPr>
        <p:spPr>
          <a:xfrm>
            <a:off x="4386253"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372" name="Google Shape;372;p27"/>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373" name="Google Shape;373;p27"/>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28"/>
          <p:cNvPicPr preferRelativeResize="0"/>
          <p:nvPr/>
        </p:nvPicPr>
        <p:blipFill>
          <a:blip r:embed="rId3">
            <a:alphaModFix/>
          </a:blip>
          <a:stretch>
            <a:fillRect/>
          </a:stretch>
        </p:blipFill>
        <p:spPr>
          <a:xfrm>
            <a:off x="2770875" y="1571975"/>
            <a:ext cx="3602261" cy="475350"/>
          </a:xfrm>
          <a:prstGeom prst="rect">
            <a:avLst/>
          </a:prstGeom>
          <a:noFill/>
          <a:ln>
            <a:noFill/>
          </a:ln>
        </p:spPr>
      </p:pic>
      <p:sp>
        <p:nvSpPr>
          <p:cNvPr id="379" name="Google Shape;379;p28"/>
          <p:cNvSpPr txBox="1"/>
          <p:nvPr>
            <p:ph type="title"/>
          </p:nvPr>
        </p:nvSpPr>
        <p:spPr>
          <a:xfrm>
            <a:off x="533450" y="780150"/>
            <a:ext cx="810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Theory- Aerothermal Heating </a:t>
            </a:r>
            <a:r>
              <a:rPr lang="en-GB"/>
              <a:t>Pt. 1</a:t>
            </a:r>
            <a:endParaRPr sz="1100"/>
          </a:p>
          <a:p>
            <a:pPr indent="0" lvl="0" marL="0" rtl="0" algn="l">
              <a:spcBef>
                <a:spcPts val="0"/>
              </a:spcBef>
              <a:spcAft>
                <a:spcPts val="0"/>
              </a:spcAft>
              <a:buNone/>
            </a:pPr>
            <a:r>
              <a:t/>
            </a:r>
            <a:endParaRPr/>
          </a:p>
        </p:txBody>
      </p:sp>
      <p:sp>
        <p:nvSpPr>
          <p:cNvPr id="380" name="Google Shape;380;p28"/>
          <p:cNvSpPr txBox="1"/>
          <p:nvPr>
            <p:ph idx="1" type="body"/>
          </p:nvPr>
        </p:nvSpPr>
        <p:spPr>
          <a:xfrm>
            <a:off x="533450" y="1487600"/>
            <a:ext cx="62190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b="1"/>
          </a:p>
          <a:p>
            <a:pPr indent="0" lvl="0" marL="457200" rtl="0" algn="l">
              <a:spcBef>
                <a:spcPts val="1000"/>
              </a:spcBef>
              <a:spcAft>
                <a:spcPts val="0"/>
              </a:spcAft>
              <a:buNone/>
            </a:pPr>
            <a:r>
              <a:t/>
            </a:r>
            <a:endParaRPr b="1"/>
          </a:p>
          <a:p>
            <a:pPr indent="-317500" lvl="0" marL="457200" rtl="0" algn="l">
              <a:spcBef>
                <a:spcPts val="1000"/>
              </a:spcBef>
              <a:spcAft>
                <a:spcPts val="0"/>
              </a:spcAft>
              <a:buClr>
                <a:srgbClr val="CEB87B"/>
              </a:buClr>
              <a:buSzPts val="1400"/>
              <a:buChar char="▸"/>
            </a:pPr>
            <a:r>
              <a:rPr lang="en-GB"/>
              <a:t>Determine local flow properties (outside boundary layer), for a supersonic </a:t>
            </a:r>
            <a:r>
              <a:rPr lang="en-GB"/>
              <a:t>vehicle using wedge shock relations</a:t>
            </a:r>
            <a:endParaRPr/>
          </a:p>
          <a:p>
            <a:pPr indent="-317500" lvl="0" marL="457200" rtl="0" algn="l">
              <a:spcBef>
                <a:spcPts val="1000"/>
              </a:spcBef>
              <a:spcAft>
                <a:spcPts val="0"/>
              </a:spcAft>
              <a:buClr>
                <a:srgbClr val="CEB87B"/>
              </a:buClr>
              <a:buSzPts val="1400"/>
              <a:buChar char="▸"/>
            </a:pPr>
            <a:r>
              <a:rPr lang="en-GB"/>
              <a:t>Recovery Temperature, </a:t>
            </a:r>
            <a:r>
              <a:rPr b="1" lang="en-GB"/>
              <a:t>T</a:t>
            </a:r>
            <a:r>
              <a:rPr b="1" baseline="-25000" lang="en-GB"/>
              <a:t>r</a:t>
            </a:r>
            <a:r>
              <a:rPr lang="en-GB"/>
              <a:t>, is a function of the local flow properties, and the recovery factor, </a:t>
            </a:r>
            <a:r>
              <a:rPr b="1" i="1" lang="en-GB"/>
              <a:t>r</a:t>
            </a:r>
            <a:endParaRPr b="1" i="1"/>
          </a:p>
          <a:p>
            <a:pPr indent="-317500" lvl="1" marL="914400" rtl="0" algn="l">
              <a:spcBef>
                <a:spcPts val="1000"/>
              </a:spcBef>
              <a:spcAft>
                <a:spcPts val="0"/>
              </a:spcAft>
              <a:buSzPts val="1400"/>
              <a:buChar char="○"/>
            </a:pPr>
            <a:r>
              <a:rPr b="1" i="1" lang="en-GB"/>
              <a:t>r</a:t>
            </a:r>
            <a:r>
              <a:rPr b="1" i="1" lang="en-GB"/>
              <a:t> </a:t>
            </a:r>
            <a:r>
              <a:rPr lang="en-GB"/>
              <a:t>is a function of the flow Prandtl No. Slightly differs between Laminar and Turbulent flow</a:t>
            </a:r>
            <a:endParaRPr/>
          </a:p>
          <a:p>
            <a:pPr indent="-317500" lvl="0" marL="457200" rtl="0" algn="l">
              <a:spcBef>
                <a:spcPts val="1000"/>
              </a:spcBef>
              <a:spcAft>
                <a:spcPts val="0"/>
              </a:spcAft>
              <a:buClr>
                <a:srgbClr val="CEB87B"/>
              </a:buClr>
              <a:buSzPts val="1400"/>
              <a:buChar char="▸"/>
            </a:pPr>
            <a:r>
              <a:rPr b="1" lang="en-GB"/>
              <a:t>Laminar-Turbulent Transition</a:t>
            </a:r>
            <a:endParaRPr b="1"/>
          </a:p>
          <a:p>
            <a:pPr indent="-317500" lvl="1" marL="914400" rtl="0" algn="l">
              <a:spcBef>
                <a:spcPts val="1000"/>
              </a:spcBef>
              <a:spcAft>
                <a:spcPts val="1000"/>
              </a:spcAft>
              <a:buSzPts val="1400"/>
              <a:buChar char="○"/>
            </a:pPr>
            <a:r>
              <a:rPr lang="en-GB"/>
              <a:t>Empirically</a:t>
            </a:r>
            <a:r>
              <a:rPr lang="en-GB"/>
              <a:t> derived relationship for </a:t>
            </a:r>
            <a:r>
              <a:rPr lang="en-GB"/>
              <a:t>determining</a:t>
            </a:r>
            <a:r>
              <a:rPr lang="en-GB"/>
              <a:t> Laminar-Turbulent Transition</a:t>
            </a:r>
            <a:endParaRPr/>
          </a:p>
        </p:txBody>
      </p:sp>
      <p:sp>
        <p:nvSpPr>
          <p:cNvPr id="381" name="Google Shape;381;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82" name="Google Shape;382;p28"/>
          <p:cNvPicPr preferRelativeResize="0"/>
          <p:nvPr/>
        </p:nvPicPr>
        <p:blipFill>
          <a:blip r:embed="rId4">
            <a:alphaModFix/>
          </a:blip>
          <a:stretch>
            <a:fillRect/>
          </a:stretch>
        </p:blipFill>
        <p:spPr>
          <a:xfrm>
            <a:off x="6661000" y="2804488"/>
            <a:ext cx="2198494" cy="475350"/>
          </a:xfrm>
          <a:prstGeom prst="rect">
            <a:avLst/>
          </a:prstGeom>
          <a:noFill/>
          <a:ln>
            <a:noFill/>
          </a:ln>
        </p:spPr>
      </p:pic>
      <p:pic>
        <p:nvPicPr>
          <p:cNvPr id="383" name="Google Shape;383;p28"/>
          <p:cNvPicPr preferRelativeResize="0"/>
          <p:nvPr/>
        </p:nvPicPr>
        <p:blipFill>
          <a:blip r:embed="rId5">
            <a:alphaModFix/>
          </a:blip>
          <a:stretch>
            <a:fillRect/>
          </a:stretch>
        </p:blipFill>
        <p:spPr>
          <a:xfrm>
            <a:off x="6219250" y="4269625"/>
            <a:ext cx="2801901" cy="393600"/>
          </a:xfrm>
          <a:prstGeom prst="rect">
            <a:avLst/>
          </a:prstGeom>
          <a:noFill/>
          <a:ln>
            <a:noFill/>
          </a:ln>
        </p:spPr>
      </p:pic>
      <p:sp>
        <p:nvSpPr>
          <p:cNvPr id="384" name="Google Shape;384;p28"/>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385" name="Google Shape;385;p28"/>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386" name="Google Shape;386;p28"/>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387" name="Google Shape;387;p28"/>
          <p:cNvSpPr/>
          <p:nvPr/>
        </p:nvSpPr>
        <p:spPr>
          <a:xfrm>
            <a:off x="4386253"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388" name="Google Shape;388;p28"/>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389" name="Google Shape;389;p28"/>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390" name="Google Shape;390;p28"/>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391" name="Google Shape;391;p28"/>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392" name="Google Shape;392;p28"/>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393" name="Google Shape;393;p28"/>
          <p:cNvSpPr/>
          <p:nvPr/>
        </p:nvSpPr>
        <p:spPr>
          <a:xfrm>
            <a:off x="4386253"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394" name="Google Shape;394;p28"/>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395" name="Google Shape;395;p28"/>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396" name="Google Shape;396;p28"/>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397" name="Google Shape;397;p28"/>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398" name="Google Shape;398;p28"/>
          <p:cNvSpPr/>
          <p:nvPr/>
        </p:nvSpPr>
        <p:spPr>
          <a:xfrm>
            <a:off x="3480224"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399" name="Google Shape;399;p28"/>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400" name="Google Shape;400;p28"/>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401" name="Google Shape;401;p28"/>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402" name="Google Shape;402;p28"/>
          <p:cNvSpPr/>
          <p:nvPr/>
        </p:nvSpPr>
        <p:spPr>
          <a:xfrm>
            <a:off x="2574175"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403" name="Google Shape;403;p28"/>
          <p:cNvSpPr txBox="1"/>
          <p:nvPr/>
        </p:nvSpPr>
        <p:spPr>
          <a:xfrm>
            <a:off x="3607750" y="245200"/>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404" name="Google Shape;404;p28"/>
          <p:cNvSpPr/>
          <p:nvPr/>
        </p:nvSpPr>
        <p:spPr>
          <a:xfrm>
            <a:off x="3480224"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405" name="Google Shape;405;p28"/>
          <p:cNvSpPr/>
          <p:nvPr/>
        </p:nvSpPr>
        <p:spPr>
          <a:xfrm>
            <a:off x="4386253"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406" name="Google Shape;406;p28"/>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407" name="Google Shape;407;p28"/>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408" name="Google Shape;408;p28"/>
          <p:cNvSpPr/>
          <p:nvPr/>
        </p:nvSpPr>
        <p:spPr>
          <a:xfrm>
            <a:off x="2574175"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409" name="Google Shape;409;p28"/>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410" name="Google Shape;410;p28"/>
          <p:cNvSpPr/>
          <p:nvPr/>
        </p:nvSpPr>
        <p:spPr>
          <a:xfrm>
            <a:off x="348022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411" name="Google Shape;411;p28"/>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412" name="Google Shape;412;p28"/>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413" name="Google Shape;413;p28"/>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414" name="Google Shape;414;p28"/>
          <p:cNvSpPr/>
          <p:nvPr/>
        </p:nvSpPr>
        <p:spPr>
          <a:xfrm>
            <a:off x="2574175"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415" name="Google Shape;415;p28"/>
          <p:cNvSpPr txBox="1"/>
          <p:nvPr/>
        </p:nvSpPr>
        <p:spPr>
          <a:xfrm>
            <a:off x="3607750" y="245200"/>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416" name="Google Shape;416;p28"/>
          <p:cNvSpPr/>
          <p:nvPr/>
        </p:nvSpPr>
        <p:spPr>
          <a:xfrm>
            <a:off x="3480224"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417" name="Google Shape;417;p28"/>
          <p:cNvSpPr/>
          <p:nvPr/>
        </p:nvSpPr>
        <p:spPr>
          <a:xfrm>
            <a:off x="4386253"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418" name="Google Shape;418;p28"/>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419" name="Google Shape;419;p28"/>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9"/>
          <p:cNvSpPr txBox="1"/>
          <p:nvPr>
            <p:ph type="title"/>
          </p:nvPr>
        </p:nvSpPr>
        <p:spPr>
          <a:xfrm>
            <a:off x="533450" y="780150"/>
            <a:ext cx="810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Theory- Aerothermal Heating Pt. 2</a:t>
            </a:r>
            <a:endParaRPr sz="1100"/>
          </a:p>
        </p:txBody>
      </p:sp>
      <p:sp>
        <p:nvSpPr>
          <p:cNvPr id="425" name="Google Shape;425;p29"/>
          <p:cNvSpPr txBox="1"/>
          <p:nvPr>
            <p:ph idx="1" type="body"/>
          </p:nvPr>
        </p:nvSpPr>
        <p:spPr>
          <a:xfrm>
            <a:off x="581375" y="1487600"/>
            <a:ext cx="8052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CEB87B"/>
              </a:buClr>
              <a:buSzPts val="1400"/>
              <a:buChar char="▸"/>
            </a:pPr>
            <a:r>
              <a:rPr lang="en-GB"/>
              <a:t>The heat transfer for a flat plate are determine for Laminar and Turbulent flow, respectively, with the following</a:t>
            </a:r>
            <a:endParaRPr/>
          </a:p>
          <a:p>
            <a:pPr indent="-317500" lvl="1" marL="914400" rtl="0" algn="l">
              <a:spcBef>
                <a:spcPts val="1000"/>
              </a:spcBef>
              <a:spcAft>
                <a:spcPts val="0"/>
              </a:spcAft>
              <a:buSzPts val="1400"/>
              <a:buChar char="○"/>
            </a:pPr>
            <a:r>
              <a:rPr b="1" lang="en-GB"/>
              <a:t>Laminar:</a:t>
            </a:r>
            <a:endParaRPr b="1"/>
          </a:p>
          <a:p>
            <a:pPr indent="-317500" lvl="1" marL="914400" rtl="0" algn="l">
              <a:spcBef>
                <a:spcPts val="1000"/>
              </a:spcBef>
              <a:spcAft>
                <a:spcPts val="0"/>
              </a:spcAft>
              <a:buSzPts val="1400"/>
              <a:buChar char="○"/>
            </a:pPr>
            <a:r>
              <a:rPr b="1" lang="en-GB"/>
              <a:t>Turbulent:</a:t>
            </a:r>
            <a:endParaRPr b="1"/>
          </a:p>
          <a:p>
            <a:pPr indent="-317500" lvl="0" marL="457200" rtl="0" algn="l">
              <a:spcBef>
                <a:spcPts val="1000"/>
              </a:spcBef>
              <a:spcAft>
                <a:spcPts val="0"/>
              </a:spcAft>
              <a:buClr>
                <a:srgbClr val="CEB87B"/>
              </a:buClr>
              <a:buSzPts val="1400"/>
              <a:buChar char="▸"/>
            </a:pPr>
            <a:r>
              <a:rPr b="1" lang="en-GB"/>
              <a:t>These are then corrected with a factor of sqrt(3) to apply to axisymmetric, conical boundary layers (</a:t>
            </a:r>
            <a:r>
              <a:rPr lang="en-GB"/>
              <a:t>Böhrk et al. (2014)</a:t>
            </a:r>
            <a:r>
              <a:rPr b="1" lang="en-GB"/>
              <a:t>)</a:t>
            </a:r>
            <a:endParaRPr b="1"/>
          </a:p>
          <a:p>
            <a:pPr indent="-317500" lvl="0" marL="457200" rtl="0" algn="l">
              <a:spcBef>
                <a:spcPts val="1000"/>
              </a:spcBef>
              <a:spcAft>
                <a:spcPts val="0"/>
              </a:spcAft>
              <a:buClr>
                <a:srgbClr val="CEB87B"/>
              </a:buClr>
              <a:buSzPts val="1400"/>
              <a:buChar char="▸"/>
            </a:pPr>
            <a:r>
              <a:rPr b="1" lang="en-GB"/>
              <a:t>The fluid properties (thermal conductivity, viscosity, etc.) very significantly throughout the boundary layer, due to large changes in temperature. </a:t>
            </a:r>
            <a:endParaRPr b="1"/>
          </a:p>
          <a:p>
            <a:pPr indent="-317500" lvl="1" marL="914400" rtl="0" algn="l">
              <a:spcBef>
                <a:spcPts val="1000"/>
              </a:spcBef>
              <a:spcAft>
                <a:spcPts val="0"/>
              </a:spcAft>
              <a:buSzPts val="1400"/>
              <a:buChar char="○"/>
            </a:pPr>
            <a:r>
              <a:rPr b="1" lang="en-GB"/>
              <a:t>Eckert Reference Temperature:</a:t>
            </a:r>
            <a:endParaRPr b="1"/>
          </a:p>
          <a:p>
            <a:pPr indent="-317500" lvl="1" marL="914400" rtl="0" algn="l">
              <a:spcBef>
                <a:spcPts val="1000"/>
              </a:spcBef>
              <a:spcAft>
                <a:spcPts val="1000"/>
              </a:spcAft>
              <a:buSzPts val="1400"/>
              <a:buChar char="○"/>
            </a:pPr>
            <a:r>
              <a:rPr b="1" lang="en-GB"/>
              <a:t> </a:t>
            </a:r>
            <a:r>
              <a:rPr lang="en-GB"/>
              <a:t>T</a:t>
            </a:r>
            <a:r>
              <a:rPr lang="en-GB"/>
              <a:t>hermal conductivity, viscosity, etc., are then calculated using Sutherland equations. </a:t>
            </a:r>
            <a:endParaRPr/>
          </a:p>
        </p:txBody>
      </p:sp>
      <p:sp>
        <p:nvSpPr>
          <p:cNvPr id="426" name="Google Shape;426;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27" name="Google Shape;427;p29"/>
          <p:cNvPicPr preferRelativeResize="0"/>
          <p:nvPr/>
        </p:nvPicPr>
        <p:blipFill>
          <a:blip r:embed="rId3">
            <a:alphaModFix/>
          </a:blip>
          <a:stretch>
            <a:fillRect/>
          </a:stretch>
        </p:blipFill>
        <p:spPr>
          <a:xfrm>
            <a:off x="2588541" y="2113950"/>
            <a:ext cx="2204147" cy="393600"/>
          </a:xfrm>
          <a:prstGeom prst="rect">
            <a:avLst/>
          </a:prstGeom>
          <a:noFill/>
          <a:ln>
            <a:noFill/>
          </a:ln>
        </p:spPr>
      </p:pic>
      <p:pic>
        <p:nvPicPr>
          <p:cNvPr id="428" name="Google Shape;428;p29"/>
          <p:cNvPicPr preferRelativeResize="0"/>
          <p:nvPr/>
        </p:nvPicPr>
        <p:blipFill>
          <a:blip r:embed="rId4">
            <a:alphaModFix/>
          </a:blip>
          <a:stretch>
            <a:fillRect/>
          </a:stretch>
        </p:blipFill>
        <p:spPr>
          <a:xfrm>
            <a:off x="2550657" y="2571750"/>
            <a:ext cx="2279916" cy="393600"/>
          </a:xfrm>
          <a:prstGeom prst="rect">
            <a:avLst/>
          </a:prstGeom>
          <a:noFill/>
          <a:ln>
            <a:noFill/>
          </a:ln>
        </p:spPr>
      </p:pic>
      <p:pic>
        <p:nvPicPr>
          <p:cNvPr id="429" name="Google Shape;429;p29"/>
          <p:cNvPicPr preferRelativeResize="0"/>
          <p:nvPr/>
        </p:nvPicPr>
        <p:blipFill>
          <a:blip r:embed="rId5">
            <a:alphaModFix/>
          </a:blip>
          <a:stretch>
            <a:fillRect/>
          </a:stretch>
        </p:blipFill>
        <p:spPr>
          <a:xfrm>
            <a:off x="4792675" y="4139725"/>
            <a:ext cx="3686175" cy="276225"/>
          </a:xfrm>
          <a:prstGeom prst="rect">
            <a:avLst/>
          </a:prstGeom>
          <a:noFill/>
          <a:ln>
            <a:noFill/>
          </a:ln>
        </p:spPr>
      </p:pic>
      <p:sp>
        <p:nvSpPr>
          <p:cNvPr id="430" name="Google Shape;430;p29"/>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431" name="Google Shape;431;p29"/>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432" name="Google Shape;432;p29"/>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433" name="Google Shape;433;p29"/>
          <p:cNvSpPr/>
          <p:nvPr/>
        </p:nvSpPr>
        <p:spPr>
          <a:xfrm>
            <a:off x="4386253"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434" name="Google Shape;434;p29"/>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435" name="Google Shape;435;p29"/>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436" name="Google Shape;436;p29"/>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437" name="Google Shape;437;p29"/>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438" name="Google Shape;438;p29"/>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439" name="Google Shape;439;p29"/>
          <p:cNvSpPr/>
          <p:nvPr/>
        </p:nvSpPr>
        <p:spPr>
          <a:xfrm>
            <a:off x="4386253"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440" name="Google Shape;440;p29"/>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441" name="Google Shape;441;p29"/>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442" name="Google Shape;442;p29"/>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443" name="Google Shape;443;p29"/>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444" name="Google Shape;444;p29"/>
          <p:cNvSpPr/>
          <p:nvPr/>
        </p:nvSpPr>
        <p:spPr>
          <a:xfrm>
            <a:off x="3480224"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445" name="Google Shape;445;p29"/>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446" name="Google Shape;446;p29"/>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447" name="Google Shape;447;p29"/>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448" name="Google Shape;448;p29"/>
          <p:cNvSpPr/>
          <p:nvPr/>
        </p:nvSpPr>
        <p:spPr>
          <a:xfrm>
            <a:off x="2574175"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449" name="Google Shape;449;p29"/>
          <p:cNvSpPr txBox="1"/>
          <p:nvPr/>
        </p:nvSpPr>
        <p:spPr>
          <a:xfrm>
            <a:off x="3607750" y="245200"/>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450" name="Google Shape;450;p29"/>
          <p:cNvSpPr/>
          <p:nvPr/>
        </p:nvSpPr>
        <p:spPr>
          <a:xfrm>
            <a:off x="3480224"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451" name="Google Shape;451;p29"/>
          <p:cNvSpPr/>
          <p:nvPr/>
        </p:nvSpPr>
        <p:spPr>
          <a:xfrm>
            <a:off x="4386253"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452" name="Google Shape;452;p29"/>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453" name="Google Shape;453;p29"/>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454" name="Google Shape;454;p29"/>
          <p:cNvSpPr/>
          <p:nvPr/>
        </p:nvSpPr>
        <p:spPr>
          <a:xfrm>
            <a:off x="2574175"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455" name="Google Shape;455;p29"/>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456" name="Google Shape;456;p29"/>
          <p:cNvSpPr/>
          <p:nvPr/>
        </p:nvSpPr>
        <p:spPr>
          <a:xfrm>
            <a:off x="348022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457" name="Google Shape;457;p29"/>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458" name="Google Shape;458;p29"/>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459" name="Google Shape;459;p29"/>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460" name="Google Shape;460;p29"/>
          <p:cNvSpPr/>
          <p:nvPr/>
        </p:nvSpPr>
        <p:spPr>
          <a:xfrm>
            <a:off x="2574175"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461" name="Google Shape;461;p29"/>
          <p:cNvSpPr txBox="1"/>
          <p:nvPr/>
        </p:nvSpPr>
        <p:spPr>
          <a:xfrm>
            <a:off x="36077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462" name="Google Shape;462;p29"/>
          <p:cNvSpPr/>
          <p:nvPr/>
        </p:nvSpPr>
        <p:spPr>
          <a:xfrm>
            <a:off x="3480224"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463" name="Google Shape;463;p29"/>
          <p:cNvSpPr/>
          <p:nvPr/>
        </p:nvSpPr>
        <p:spPr>
          <a:xfrm>
            <a:off x="4386253"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464" name="Google Shape;464;p29"/>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465" name="Google Shape;465;p29"/>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0"/>
          <p:cNvSpPr txBox="1"/>
          <p:nvPr>
            <p:ph type="title"/>
          </p:nvPr>
        </p:nvSpPr>
        <p:spPr>
          <a:xfrm>
            <a:off x="533450" y="780150"/>
            <a:ext cx="810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Theory- Ablation/Pyrolysis modelling</a:t>
            </a:r>
            <a:endParaRPr sz="1100"/>
          </a:p>
        </p:txBody>
      </p:sp>
      <p:sp>
        <p:nvSpPr>
          <p:cNvPr id="471" name="Google Shape;471;p30"/>
          <p:cNvSpPr txBox="1"/>
          <p:nvPr>
            <p:ph idx="1" type="body"/>
          </p:nvPr>
        </p:nvSpPr>
        <p:spPr>
          <a:xfrm>
            <a:off x="533450" y="1487600"/>
            <a:ext cx="57954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CEB87B"/>
              </a:buClr>
              <a:buSzPts val="1200"/>
              <a:buChar char="▸"/>
            </a:pPr>
            <a:r>
              <a:rPr b="1" lang="en-GB" sz="1200"/>
              <a:t>C</a:t>
            </a:r>
            <a:r>
              <a:rPr b="1" lang="en-GB" sz="1100"/>
              <a:t>harring ablators are composites, and consist of multiple material components</a:t>
            </a:r>
            <a:endParaRPr b="1" sz="1100"/>
          </a:p>
          <a:p>
            <a:pPr indent="-298450" lvl="1" marL="914400" rtl="0" algn="l">
              <a:spcBef>
                <a:spcPts val="1000"/>
              </a:spcBef>
              <a:spcAft>
                <a:spcPts val="0"/>
              </a:spcAft>
              <a:buSzPts val="1100"/>
              <a:buChar char="○"/>
            </a:pPr>
            <a:r>
              <a:rPr lang="en-GB" sz="1100"/>
              <a:t>In the following equations, A &amp; B are resin components, which decompose. C is reinforcement material, which </a:t>
            </a:r>
            <a:r>
              <a:rPr lang="en-GB" sz="1100"/>
              <a:t>generally </a:t>
            </a:r>
            <a:r>
              <a:rPr lang="en-GB" sz="1100"/>
              <a:t>does not</a:t>
            </a:r>
            <a:endParaRPr sz="1100"/>
          </a:p>
          <a:p>
            <a:pPr indent="-298450" lvl="0" marL="457200" rtl="0" algn="l">
              <a:spcBef>
                <a:spcPts val="1000"/>
              </a:spcBef>
              <a:spcAft>
                <a:spcPts val="0"/>
              </a:spcAft>
              <a:buClr>
                <a:srgbClr val="CEB87B"/>
              </a:buClr>
              <a:buSzPts val="1100"/>
              <a:buChar char="▸"/>
            </a:pPr>
            <a:r>
              <a:rPr b="1" lang="en-GB" sz="1100"/>
              <a:t>Temperature dependance of Pyrolysis of each component is modelled using an </a:t>
            </a:r>
            <a:r>
              <a:rPr b="1" lang="en-GB" sz="1100"/>
              <a:t>Arrhenius</a:t>
            </a:r>
            <a:r>
              <a:rPr b="1" lang="en-GB" sz="1100"/>
              <a:t> relation:</a:t>
            </a:r>
            <a:endParaRPr b="1" sz="1100"/>
          </a:p>
          <a:p>
            <a:pPr indent="-298450" lvl="0" marL="457200" rtl="0" algn="l">
              <a:spcBef>
                <a:spcPts val="1000"/>
              </a:spcBef>
              <a:spcAft>
                <a:spcPts val="0"/>
              </a:spcAft>
              <a:buClr>
                <a:srgbClr val="CEB87B"/>
              </a:buClr>
              <a:buSzPts val="1100"/>
              <a:buChar char="▸"/>
            </a:pPr>
            <a:r>
              <a:rPr lang="en-GB" sz="1100"/>
              <a:t>Total material density is calculated using the resin volume fraction</a:t>
            </a:r>
            <a:r>
              <a:rPr b="1" lang="en-GB" sz="1100"/>
              <a:t>, </a:t>
            </a:r>
            <a:r>
              <a:rPr b="1" lang="en-GB" sz="1100"/>
              <a:t>𝚪</a:t>
            </a:r>
            <a:endParaRPr b="1" sz="1100"/>
          </a:p>
          <a:p>
            <a:pPr indent="-298450" lvl="0" marL="457200" rtl="0" algn="l">
              <a:spcBef>
                <a:spcPts val="1000"/>
              </a:spcBef>
              <a:spcAft>
                <a:spcPts val="0"/>
              </a:spcAft>
              <a:buClr>
                <a:srgbClr val="CEB87B"/>
              </a:buClr>
              <a:buSzPts val="1100"/>
              <a:buChar char="▸"/>
            </a:pPr>
            <a:r>
              <a:rPr b="1" lang="en-GB" sz="1100"/>
              <a:t>Through conservation of mass, and the above equations, we can determine the rate at which gas is being generated by the Pyrolysis reaction, based on how much the solid material is decomposing. </a:t>
            </a:r>
            <a:endParaRPr b="1" sz="1100"/>
          </a:p>
          <a:p>
            <a:pPr indent="-298450" lvl="1" marL="914400" rtl="0" algn="l">
              <a:spcBef>
                <a:spcPts val="1000"/>
              </a:spcBef>
              <a:spcAft>
                <a:spcPts val="1000"/>
              </a:spcAft>
              <a:buSzPts val="1100"/>
              <a:buChar char="○"/>
            </a:pPr>
            <a:r>
              <a:rPr lang="en-GB" sz="1100"/>
              <a:t>Summing the contributions of all the cells gives the total Pyrolysis gas generation at a given time step</a:t>
            </a:r>
            <a:endParaRPr sz="1100"/>
          </a:p>
        </p:txBody>
      </p:sp>
      <p:sp>
        <p:nvSpPr>
          <p:cNvPr id="472" name="Google Shape;472;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73" name="Google Shape;473;p30"/>
          <p:cNvPicPr preferRelativeResize="0"/>
          <p:nvPr/>
        </p:nvPicPr>
        <p:blipFill>
          <a:blip r:embed="rId3">
            <a:alphaModFix/>
          </a:blip>
          <a:stretch>
            <a:fillRect/>
          </a:stretch>
        </p:blipFill>
        <p:spPr>
          <a:xfrm>
            <a:off x="6210325" y="2537925"/>
            <a:ext cx="2981275" cy="466075"/>
          </a:xfrm>
          <a:prstGeom prst="rect">
            <a:avLst/>
          </a:prstGeom>
          <a:noFill/>
          <a:ln>
            <a:noFill/>
          </a:ln>
        </p:spPr>
      </p:pic>
      <p:pic>
        <p:nvPicPr>
          <p:cNvPr id="474" name="Google Shape;474;p30"/>
          <p:cNvPicPr preferRelativeResize="0"/>
          <p:nvPr/>
        </p:nvPicPr>
        <p:blipFill>
          <a:blip r:embed="rId4">
            <a:alphaModFix/>
          </a:blip>
          <a:stretch>
            <a:fillRect/>
          </a:stretch>
        </p:blipFill>
        <p:spPr>
          <a:xfrm>
            <a:off x="6581775" y="3488188"/>
            <a:ext cx="2238375" cy="266700"/>
          </a:xfrm>
          <a:prstGeom prst="rect">
            <a:avLst/>
          </a:prstGeom>
          <a:noFill/>
          <a:ln>
            <a:noFill/>
          </a:ln>
        </p:spPr>
      </p:pic>
      <p:pic>
        <p:nvPicPr>
          <p:cNvPr id="475" name="Google Shape;475;p30"/>
          <p:cNvPicPr preferRelativeResize="0"/>
          <p:nvPr/>
        </p:nvPicPr>
        <p:blipFill>
          <a:blip r:embed="rId5">
            <a:alphaModFix/>
          </a:blip>
          <a:stretch>
            <a:fillRect/>
          </a:stretch>
        </p:blipFill>
        <p:spPr>
          <a:xfrm>
            <a:off x="6501750" y="4060050"/>
            <a:ext cx="1602782" cy="475350"/>
          </a:xfrm>
          <a:prstGeom prst="rect">
            <a:avLst/>
          </a:prstGeom>
          <a:noFill/>
          <a:ln>
            <a:noFill/>
          </a:ln>
        </p:spPr>
      </p:pic>
      <p:pic>
        <p:nvPicPr>
          <p:cNvPr id="476" name="Google Shape;476;p30"/>
          <p:cNvPicPr preferRelativeResize="0"/>
          <p:nvPr/>
        </p:nvPicPr>
        <p:blipFill>
          <a:blip r:embed="rId6">
            <a:alphaModFix/>
          </a:blip>
          <a:stretch>
            <a:fillRect/>
          </a:stretch>
        </p:blipFill>
        <p:spPr>
          <a:xfrm>
            <a:off x="7763500" y="11200"/>
            <a:ext cx="1356525" cy="904350"/>
          </a:xfrm>
          <a:prstGeom prst="rect">
            <a:avLst/>
          </a:prstGeom>
          <a:noFill/>
          <a:ln>
            <a:noFill/>
          </a:ln>
        </p:spPr>
      </p:pic>
      <p:sp>
        <p:nvSpPr>
          <p:cNvPr id="477" name="Google Shape;477;p30"/>
          <p:cNvSpPr txBox="1"/>
          <p:nvPr/>
        </p:nvSpPr>
        <p:spPr>
          <a:xfrm>
            <a:off x="7882000" y="3041900"/>
            <a:ext cx="1221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CC0000"/>
                </a:solidFill>
                <a:latin typeface="Montserrat"/>
                <a:ea typeface="Montserrat"/>
                <a:cs typeface="Montserrat"/>
                <a:sym typeface="Montserrat"/>
              </a:rPr>
              <a:t>Reaction Progress Term</a:t>
            </a:r>
            <a:endParaRPr sz="800">
              <a:solidFill>
                <a:srgbClr val="CC0000"/>
              </a:solidFill>
              <a:latin typeface="Montserrat"/>
              <a:ea typeface="Montserrat"/>
              <a:cs typeface="Montserrat"/>
              <a:sym typeface="Montserrat"/>
            </a:endParaRPr>
          </a:p>
        </p:txBody>
      </p:sp>
      <p:sp>
        <p:nvSpPr>
          <p:cNvPr id="478" name="Google Shape;478;p30"/>
          <p:cNvSpPr txBox="1"/>
          <p:nvPr/>
        </p:nvSpPr>
        <p:spPr>
          <a:xfrm>
            <a:off x="6603225" y="2980250"/>
            <a:ext cx="1221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CC0000"/>
                </a:solidFill>
                <a:latin typeface="Montserrat"/>
                <a:ea typeface="Montserrat"/>
                <a:cs typeface="Montserrat"/>
                <a:sym typeface="Montserrat"/>
              </a:rPr>
              <a:t>Temperature </a:t>
            </a:r>
            <a:r>
              <a:rPr lang="en-GB" sz="800">
                <a:solidFill>
                  <a:srgbClr val="CC0000"/>
                </a:solidFill>
                <a:latin typeface="Montserrat"/>
                <a:ea typeface="Montserrat"/>
                <a:cs typeface="Montserrat"/>
                <a:sym typeface="Montserrat"/>
              </a:rPr>
              <a:t>Dependent</a:t>
            </a:r>
            <a:r>
              <a:rPr lang="en-GB" sz="800">
                <a:solidFill>
                  <a:srgbClr val="CC0000"/>
                </a:solidFill>
                <a:latin typeface="Montserrat"/>
                <a:ea typeface="Montserrat"/>
                <a:cs typeface="Montserrat"/>
                <a:sym typeface="Montserrat"/>
              </a:rPr>
              <a:t> Term</a:t>
            </a:r>
            <a:endParaRPr sz="800">
              <a:solidFill>
                <a:srgbClr val="CC0000"/>
              </a:solidFill>
              <a:latin typeface="Montserrat"/>
              <a:ea typeface="Montserrat"/>
              <a:cs typeface="Montserrat"/>
              <a:sym typeface="Montserrat"/>
            </a:endParaRPr>
          </a:p>
        </p:txBody>
      </p:sp>
      <p:cxnSp>
        <p:nvCxnSpPr>
          <p:cNvPr id="479" name="Google Shape;479;p30"/>
          <p:cNvCxnSpPr/>
          <p:nvPr/>
        </p:nvCxnSpPr>
        <p:spPr>
          <a:xfrm>
            <a:off x="7859900" y="3005725"/>
            <a:ext cx="150000" cy="117900"/>
          </a:xfrm>
          <a:prstGeom prst="straightConnector1">
            <a:avLst/>
          </a:prstGeom>
          <a:noFill/>
          <a:ln cap="flat" cmpd="sng" w="9525">
            <a:solidFill>
              <a:srgbClr val="CC0000"/>
            </a:solidFill>
            <a:prstDash val="solid"/>
            <a:round/>
            <a:headEnd len="med" w="med" type="none"/>
            <a:tailEnd len="med" w="med" type="none"/>
          </a:ln>
        </p:spPr>
      </p:cxnSp>
      <p:cxnSp>
        <p:nvCxnSpPr>
          <p:cNvPr id="480" name="Google Shape;480;p30"/>
          <p:cNvCxnSpPr/>
          <p:nvPr/>
        </p:nvCxnSpPr>
        <p:spPr>
          <a:xfrm>
            <a:off x="7019375" y="2887825"/>
            <a:ext cx="4800" cy="166200"/>
          </a:xfrm>
          <a:prstGeom prst="straightConnector1">
            <a:avLst/>
          </a:prstGeom>
          <a:noFill/>
          <a:ln cap="flat" cmpd="sng" w="9525">
            <a:solidFill>
              <a:srgbClr val="CC0000"/>
            </a:solidFill>
            <a:prstDash val="solid"/>
            <a:round/>
            <a:headEnd len="med" w="med" type="none"/>
            <a:tailEnd len="med" w="med" type="none"/>
          </a:ln>
        </p:spPr>
      </p:cxnSp>
      <p:sp>
        <p:nvSpPr>
          <p:cNvPr id="481" name="Google Shape;481;p30"/>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482" name="Google Shape;482;p30"/>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483" name="Google Shape;483;p30"/>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484" name="Google Shape;484;p30"/>
          <p:cNvSpPr/>
          <p:nvPr/>
        </p:nvSpPr>
        <p:spPr>
          <a:xfrm>
            <a:off x="4386253"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485" name="Google Shape;485;p30"/>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486" name="Google Shape;486;p30"/>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487" name="Google Shape;487;p30"/>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488" name="Google Shape;488;p30"/>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489" name="Google Shape;489;p30"/>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490" name="Google Shape;490;p30"/>
          <p:cNvSpPr/>
          <p:nvPr/>
        </p:nvSpPr>
        <p:spPr>
          <a:xfrm>
            <a:off x="4386253"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491" name="Google Shape;491;p30"/>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492" name="Google Shape;492;p30"/>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493" name="Google Shape;493;p30"/>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494" name="Google Shape;494;p30"/>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495" name="Google Shape;495;p30"/>
          <p:cNvSpPr/>
          <p:nvPr/>
        </p:nvSpPr>
        <p:spPr>
          <a:xfrm>
            <a:off x="3480224"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496" name="Google Shape;496;p30"/>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497" name="Google Shape;497;p30"/>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498" name="Google Shape;498;p30"/>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499" name="Google Shape;499;p30"/>
          <p:cNvSpPr/>
          <p:nvPr/>
        </p:nvSpPr>
        <p:spPr>
          <a:xfrm>
            <a:off x="2574175"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500" name="Google Shape;500;p30"/>
          <p:cNvSpPr txBox="1"/>
          <p:nvPr/>
        </p:nvSpPr>
        <p:spPr>
          <a:xfrm>
            <a:off x="3607750" y="245200"/>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501" name="Google Shape;501;p30"/>
          <p:cNvSpPr/>
          <p:nvPr/>
        </p:nvSpPr>
        <p:spPr>
          <a:xfrm>
            <a:off x="3480224"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502" name="Google Shape;502;p30"/>
          <p:cNvSpPr/>
          <p:nvPr/>
        </p:nvSpPr>
        <p:spPr>
          <a:xfrm>
            <a:off x="4386253"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503" name="Google Shape;503;p30"/>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504" name="Google Shape;504;p30"/>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505" name="Google Shape;505;p30"/>
          <p:cNvSpPr/>
          <p:nvPr/>
        </p:nvSpPr>
        <p:spPr>
          <a:xfrm>
            <a:off x="2574175"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506" name="Google Shape;506;p30"/>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507" name="Google Shape;507;p30"/>
          <p:cNvSpPr/>
          <p:nvPr/>
        </p:nvSpPr>
        <p:spPr>
          <a:xfrm>
            <a:off x="348022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508" name="Google Shape;508;p30"/>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509" name="Google Shape;509;p30"/>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510" name="Google Shape;510;p30"/>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511" name="Google Shape;511;p30"/>
          <p:cNvSpPr/>
          <p:nvPr/>
        </p:nvSpPr>
        <p:spPr>
          <a:xfrm>
            <a:off x="2574175"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512" name="Google Shape;512;p30"/>
          <p:cNvSpPr txBox="1"/>
          <p:nvPr/>
        </p:nvSpPr>
        <p:spPr>
          <a:xfrm>
            <a:off x="3607750" y="245200"/>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513" name="Google Shape;513;p30"/>
          <p:cNvSpPr/>
          <p:nvPr/>
        </p:nvSpPr>
        <p:spPr>
          <a:xfrm>
            <a:off x="3480224"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514" name="Google Shape;514;p30"/>
          <p:cNvSpPr/>
          <p:nvPr/>
        </p:nvSpPr>
        <p:spPr>
          <a:xfrm>
            <a:off x="4386253"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515" name="Google Shape;515;p30"/>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516" name="Google Shape;516;p30"/>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pic>
        <p:nvPicPr>
          <p:cNvPr id="517" name="Google Shape;517;p30"/>
          <p:cNvPicPr preferRelativeResize="0"/>
          <p:nvPr/>
        </p:nvPicPr>
        <p:blipFill>
          <a:blip r:embed="rId7">
            <a:alphaModFix/>
          </a:blip>
          <a:stretch>
            <a:fillRect/>
          </a:stretch>
        </p:blipFill>
        <p:spPr>
          <a:xfrm>
            <a:off x="6997749" y="981852"/>
            <a:ext cx="2047500" cy="1425386"/>
          </a:xfrm>
          <a:prstGeom prst="rect">
            <a:avLst/>
          </a:prstGeom>
          <a:noFill/>
          <a:ln>
            <a:noFill/>
          </a:ln>
        </p:spPr>
      </p:pic>
      <p:sp>
        <p:nvSpPr>
          <p:cNvPr id="518" name="Google Shape;518;p30"/>
          <p:cNvSpPr/>
          <p:nvPr/>
        </p:nvSpPr>
        <p:spPr>
          <a:xfrm>
            <a:off x="8373675" y="4590756"/>
            <a:ext cx="237900" cy="46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 name="Google Shape;519;p30"/>
          <p:cNvCxnSpPr/>
          <p:nvPr/>
        </p:nvCxnSpPr>
        <p:spPr>
          <a:xfrm>
            <a:off x="8373669" y="4575202"/>
            <a:ext cx="237900" cy="0"/>
          </a:xfrm>
          <a:prstGeom prst="straightConnector1">
            <a:avLst/>
          </a:prstGeom>
          <a:noFill/>
          <a:ln cap="flat" cmpd="sng" w="9525">
            <a:solidFill>
              <a:schemeClr val="dk2"/>
            </a:solidFill>
            <a:prstDash val="solid"/>
            <a:round/>
            <a:headEnd len="med" w="med" type="none"/>
            <a:tailEnd len="med" w="med" type="none"/>
          </a:ln>
        </p:spPr>
      </p:cxnSp>
      <p:cxnSp>
        <p:nvCxnSpPr>
          <p:cNvPr id="520" name="Google Shape;520;p30"/>
          <p:cNvCxnSpPr/>
          <p:nvPr/>
        </p:nvCxnSpPr>
        <p:spPr>
          <a:xfrm>
            <a:off x="8374038" y="4695837"/>
            <a:ext cx="237900" cy="0"/>
          </a:xfrm>
          <a:prstGeom prst="straightConnector1">
            <a:avLst/>
          </a:prstGeom>
          <a:noFill/>
          <a:ln cap="flat" cmpd="sng" w="9525">
            <a:solidFill>
              <a:schemeClr val="dk2"/>
            </a:solidFill>
            <a:prstDash val="solid"/>
            <a:round/>
            <a:headEnd len="med" w="med" type="none"/>
            <a:tailEnd len="med" w="med" type="none"/>
          </a:ln>
        </p:spPr>
      </p:cxnSp>
      <p:cxnSp>
        <p:nvCxnSpPr>
          <p:cNvPr id="521" name="Google Shape;521;p30"/>
          <p:cNvCxnSpPr/>
          <p:nvPr/>
        </p:nvCxnSpPr>
        <p:spPr>
          <a:xfrm>
            <a:off x="8373669" y="4832798"/>
            <a:ext cx="237900" cy="0"/>
          </a:xfrm>
          <a:prstGeom prst="straightConnector1">
            <a:avLst/>
          </a:prstGeom>
          <a:noFill/>
          <a:ln cap="flat" cmpd="sng" w="9525">
            <a:solidFill>
              <a:schemeClr val="dk2"/>
            </a:solidFill>
            <a:prstDash val="solid"/>
            <a:round/>
            <a:headEnd len="med" w="med" type="none"/>
            <a:tailEnd len="med" w="med" type="none"/>
          </a:ln>
        </p:spPr>
      </p:cxnSp>
      <p:cxnSp>
        <p:nvCxnSpPr>
          <p:cNvPr id="522" name="Google Shape;522;p30"/>
          <p:cNvCxnSpPr/>
          <p:nvPr/>
        </p:nvCxnSpPr>
        <p:spPr>
          <a:xfrm>
            <a:off x="8374038" y="4954218"/>
            <a:ext cx="237900" cy="0"/>
          </a:xfrm>
          <a:prstGeom prst="straightConnector1">
            <a:avLst/>
          </a:prstGeom>
          <a:noFill/>
          <a:ln cap="flat" cmpd="sng" w="9525">
            <a:solidFill>
              <a:schemeClr val="dk2"/>
            </a:solidFill>
            <a:prstDash val="solid"/>
            <a:round/>
            <a:headEnd len="med" w="med" type="none"/>
            <a:tailEnd len="med" w="med" type="none"/>
          </a:ln>
        </p:spPr>
      </p:cxnSp>
      <p:sp>
        <p:nvSpPr>
          <p:cNvPr id="523" name="Google Shape;523;p30"/>
          <p:cNvSpPr/>
          <p:nvPr/>
        </p:nvSpPr>
        <p:spPr>
          <a:xfrm>
            <a:off x="8469968" y="4988241"/>
            <a:ext cx="45300" cy="39600"/>
          </a:xfrm>
          <a:prstGeom prst="flowChartConnector">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p:nvPr/>
        </p:nvSpPr>
        <p:spPr>
          <a:xfrm>
            <a:off x="8469968" y="4873776"/>
            <a:ext cx="45300" cy="39600"/>
          </a:xfrm>
          <a:prstGeom prst="flowChartConnector">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0"/>
          <p:cNvSpPr/>
          <p:nvPr/>
        </p:nvSpPr>
        <p:spPr>
          <a:xfrm>
            <a:off x="8469968" y="4744585"/>
            <a:ext cx="45300" cy="39600"/>
          </a:xfrm>
          <a:prstGeom prst="flowChartConnector">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0"/>
          <p:cNvSpPr/>
          <p:nvPr/>
        </p:nvSpPr>
        <p:spPr>
          <a:xfrm>
            <a:off x="8469968" y="4615787"/>
            <a:ext cx="45300" cy="39600"/>
          </a:xfrm>
          <a:prstGeom prst="flowChartConnector">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 name="Google Shape;527;p30"/>
          <p:cNvCxnSpPr>
            <a:stCxn id="518" idx="0"/>
          </p:cNvCxnSpPr>
          <p:nvPr/>
        </p:nvCxnSpPr>
        <p:spPr>
          <a:xfrm flipH="1" rot="10800000">
            <a:off x="8492625" y="4350156"/>
            <a:ext cx="3300" cy="240600"/>
          </a:xfrm>
          <a:prstGeom prst="straightConnector1">
            <a:avLst/>
          </a:prstGeom>
          <a:noFill/>
          <a:ln cap="flat" cmpd="sng" w="9525">
            <a:solidFill>
              <a:srgbClr val="E06666"/>
            </a:solidFill>
            <a:prstDash val="solid"/>
            <a:round/>
            <a:headEnd len="med" w="med" type="none"/>
            <a:tailEnd len="med" w="med" type="triangle"/>
          </a:ln>
        </p:spPr>
      </p:cxnSp>
      <p:cxnSp>
        <p:nvCxnSpPr>
          <p:cNvPr id="528" name="Google Shape;528;p30"/>
          <p:cNvCxnSpPr/>
          <p:nvPr/>
        </p:nvCxnSpPr>
        <p:spPr>
          <a:xfrm flipH="1" rot="10800000">
            <a:off x="8611575" y="4350156"/>
            <a:ext cx="3300" cy="240600"/>
          </a:xfrm>
          <a:prstGeom prst="straightConnector1">
            <a:avLst/>
          </a:prstGeom>
          <a:noFill/>
          <a:ln cap="flat" cmpd="sng" w="9525">
            <a:solidFill>
              <a:srgbClr val="E06666"/>
            </a:solidFill>
            <a:prstDash val="solid"/>
            <a:round/>
            <a:headEnd len="med" w="med" type="none"/>
            <a:tailEnd len="med" w="med" type="triangle"/>
          </a:ln>
        </p:spPr>
      </p:cxnSp>
      <p:cxnSp>
        <p:nvCxnSpPr>
          <p:cNvPr id="529" name="Google Shape;529;p30"/>
          <p:cNvCxnSpPr/>
          <p:nvPr/>
        </p:nvCxnSpPr>
        <p:spPr>
          <a:xfrm flipH="1" rot="10800000">
            <a:off x="8356388" y="4350156"/>
            <a:ext cx="3300" cy="240600"/>
          </a:xfrm>
          <a:prstGeom prst="straightConnector1">
            <a:avLst/>
          </a:prstGeom>
          <a:noFill/>
          <a:ln cap="flat" cmpd="sng" w="9525">
            <a:solidFill>
              <a:srgbClr val="E06666"/>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1"/>
          <p:cNvSpPr txBox="1"/>
          <p:nvPr>
            <p:ph type="title"/>
          </p:nvPr>
        </p:nvSpPr>
        <p:spPr>
          <a:xfrm>
            <a:off x="533450" y="780150"/>
            <a:ext cx="810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Theory- Surface Ablation and Blowing Factor</a:t>
            </a:r>
            <a:endParaRPr sz="1100"/>
          </a:p>
        </p:txBody>
      </p:sp>
      <p:sp>
        <p:nvSpPr>
          <p:cNvPr id="535" name="Google Shape;535;p31"/>
          <p:cNvSpPr txBox="1"/>
          <p:nvPr>
            <p:ph idx="1" type="body"/>
          </p:nvPr>
        </p:nvSpPr>
        <p:spPr>
          <a:xfrm>
            <a:off x="533450" y="1487600"/>
            <a:ext cx="61605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CEB87B"/>
              </a:buClr>
              <a:buSzPts val="1200"/>
              <a:buChar char="▸"/>
            </a:pPr>
            <a:r>
              <a:rPr b="1" lang="en-GB" sz="1200"/>
              <a:t>In addition to </a:t>
            </a:r>
            <a:r>
              <a:rPr b="1" lang="en-GB" sz="1200"/>
              <a:t>Pyrolysis</a:t>
            </a:r>
            <a:r>
              <a:rPr b="1" lang="en-GB" sz="1200"/>
              <a:t> gas generation, </a:t>
            </a:r>
            <a:r>
              <a:rPr b="1" lang="en-GB" sz="1200"/>
              <a:t>surface</a:t>
            </a:r>
            <a:r>
              <a:rPr b="1" lang="en-GB" sz="1200"/>
              <a:t> ablation also injects mass into the boundary layer. </a:t>
            </a:r>
            <a:endParaRPr b="1" sz="1200"/>
          </a:p>
          <a:p>
            <a:pPr indent="-304800" lvl="0" marL="457200" rtl="0" algn="l">
              <a:spcBef>
                <a:spcPts val="1000"/>
              </a:spcBef>
              <a:spcAft>
                <a:spcPts val="0"/>
              </a:spcAft>
              <a:buClr>
                <a:srgbClr val="CEB87B"/>
              </a:buClr>
              <a:buSzPts val="1200"/>
              <a:buChar char="▸"/>
            </a:pPr>
            <a:r>
              <a:rPr lang="en-GB" sz="1200"/>
              <a:t>Surface Recession is modelled using the hot wall heat flux, </a:t>
            </a:r>
            <a:r>
              <a:rPr i="1" lang="en-GB" sz="1200"/>
              <a:t>q’’, </a:t>
            </a:r>
            <a:r>
              <a:rPr lang="en-GB" sz="1200"/>
              <a:t>the material surface density, </a:t>
            </a:r>
            <a:r>
              <a:rPr i="1" lang="en-GB" sz="1200"/>
              <a:t>𝜌</a:t>
            </a:r>
            <a:r>
              <a:rPr baseline="-25000" i="1" lang="en-GB" sz="1200"/>
              <a:t>s</a:t>
            </a:r>
            <a:r>
              <a:rPr baseline="30000" i="1" lang="en-GB" sz="1200"/>
              <a:t> </a:t>
            </a:r>
            <a:r>
              <a:rPr i="1" lang="en-GB" sz="1200"/>
              <a:t>, </a:t>
            </a:r>
            <a:r>
              <a:rPr lang="en-GB" sz="1200"/>
              <a:t>and the material heat of ablation, </a:t>
            </a:r>
            <a:r>
              <a:rPr i="1" lang="en-GB" sz="1200"/>
              <a:t>Q</a:t>
            </a:r>
            <a:r>
              <a:rPr baseline="30000" i="1" lang="en-GB" sz="1200"/>
              <a:t>*</a:t>
            </a:r>
            <a:endParaRPr i="1" sz="1200"/>
          </a:p>
          <a:p>
            <a:pPr indent="-304800" lvl="0" marL="457200" rtl="0" algn="l">
              <a:spcBef>
                <a:spcPts val="1000"/>
              </a:spcBef>
              <a:spcAft>
                <a:spcPts val="0"/>
              </a:spcAft>
              <a:buClr>
                <a:srgbClr val="CEB87B"/>
              </a:buClr>
              <a:buSzPts val="1200"/>
              <a:buChar char="▸"/>
            </a:pPr>
            <a:r>
              <a:rPr lang="en-GB" sz="1200"/>
              <a:t>The total mass flow rate out of the surface material is described by: </a:t>
            </a:r>
            <a:endParaRPr sz="1200"/>
          </a:p>
          <a:p>
            <a:pPr indent="-304800" lvl="0" marL="457200" rtl="0" algn="l">
              <a:spcBef>
                <a:spcPts val="1000"/>
              </a:spcBef>
              <a:spcAft>
                <a:spcPts val="0"/>
              </a:spcAft>
              <a:buClr>
                <a:srgbClr val="CEB87B"/>
              </a:buClr>
              <a:buSzPts val="1200"/>
              <a:buChar char="▸"/>
            </a:pPr>
            <a:r>
              <a:rPr b="1" lang="en-GB" sz="1200"/>
              <a:t>This total mass flow rate is then used to correct the hot wall heat flux, </a:t>
            </a:r>
            <a:endParaRPr b="1" sz="1200"/>
          </a:p>
          <a:p>
            <a:pPr indent="-304800" lvl="1" marL="914400" rtl="0" algn="l">
              <a:spcBef>
                <a:spcPts val="1000"/>
              </a:spcBef>
              <a:spcAft>
                <a:spcPts val="0"/>
              </a:spcAft>
              <a:buSzPts val="1200"/>
              <a:buChar char="○"/>
            </a:pPr>
            <a:r>
              <a:rPr lang="en-GB" sz="1200"/>
              <a:t>mass injection into the boundary layer reduces the overall heat transfer (compare to film cooling)</a:t>
            </a:r>
            <a:endParaRPr sz="1200"/>
          </a:p>
          <a:p>
            <a:pPr indent="0" lvl="0" marL="0" rtl="0" algn="l">
              <a:spcBef>
                <a:spcPts val="1000"/>
              </a:spcBef>
              <a:spcAft>
                <a:spcPts val="0"/>
              </a:spcAft>
              <a:buNone/>
            </a:pPr>
            <a:r>
              <a:t/>
            </a:r>
            <a:endParaRPr b="1" sz="1200"/>
          </a:p>
          <a:p>
            <a:pPr indent="0" lvl="0" marL="0" rtl="0" algn="l">
              <a:spcBef>
                <a:spcPts val="1000"/>
              </a:spcBef>
              <a:spcAft>
                <a:spcPts val="1000"/>
              </a:spcAft>
              <a:buNone/>
            </a:pPr>
            <a:r>
              <a:t/>
            </a:r>
            <a:endParaRPr sz="1100"/>
          </a:p>
        </p:txBody>
      </p:sp>
      <p:sp>
        <p:nvSpPr>
          <p:cNvPr id="536" name="Google Shape;536;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37" name="Google Shape;537;p31"/>
          <p:cNvPicPr preferRelativeResize="0"/>
          <p:nvPr/>
        </p:nvPicPr>
        <p:blipFill>
          <a:blip r:embed="rId3">
            <a:alphaModFix/>
          </a:blip>
          <a:stretch>
            <a:fillRect/>
          </a:stretch>
        </p:blipFill>
        <p:spPr>
          <a:xfrm>
            <a:off x="6693950" y="1886050"/>
            <a:ext cx="895175" cy="526300"/>
          </a:xfrm>
          <a:prstGeom prst="rect">
            <a:avLst/>
          </a:prstGeom>
          <a:noFill/>
          <a:ln>
            <a:noFill/>
          </a:ln>
        </p:spPr>
      </p:pic>
      <p:pic>
        <p:nvPicPr>
          <p:cNvPr id="538" name="Google Shape;538;p31"/>
          <p:cNvPicPr preferRelativeResize="0"/>
          <p:nvPr/>
        </p:nvPicPr>
        <p:blipFill>
          <a:blip r:embed="rId4">
            <a:alphaModFix/>
          </a:blip>
          <a:stretch>
            <a:fillRect/>
          </a:stretch>
        </p:blipFill>
        <p:spPr>
          <a:xfrm>
            <a:off x="7840850" y="2000800"/>
            <a:ext cx="1051825" cy="296800"/>
          </a:xfrm>
          <a:prstGeom prst="rect">
            <a:avLst/>
          </a:prstGeom>
          <a:noFill/>
          <a:ln>
            <a:noFill/>
          </a:ln>
        </p:spPr>
      </p:pic>
      <p:pic>
        <p:nvPicPr>
          <p:cNvPr id="539" name="Google Shape;539;p31"/>
          <p:cNvPicPr preferRelativeResize="0"/>
          <p:nvPr/>
        </p:nvPicPr>
        <p:blipFill>
          <a:blip r:embed="rId5">
            <a:alphaModFix/>
          </a:blip>
          <a:stretch>
            <a:fillRect/>
          </a:stretch>
        </p:blipFill>
        <p:spPr>
          <a:xfrm>
            <a:off x="6909326" y="2571750"/>
            <a:ext cx="1899875" cy="393600"/>
          </a:xfrm>
          <a:prstGeom prst="rect">
            <a:avLst/>
          </a:prstGeom>
          <a:noFill/>
          <a:ln>
            <a:noFill/>
          </a:ln>
        </p:spPr>
      </p:pic>
      <p:pic>
        <p:nvPicPr>
          <p:cNvPr id="540" name="Google Shape;540;p31"/>
          <p:cNvPicPr preferRelativeResize="0"/>
          <p:nvPr/>
        </p:nvPicPr>
        <p:blipFill>
          <a:blip r:embed="rId6">
            <a:alphaModFix/>
          </a:blip>
          <a:stretch>
            <a:fillRect/>
          </a:stretch>
        </p:blipFill>
        <p:spPr>
          <a:xfrm>
            <a:off x="4057000" y="4100163"/>
            <a:ext cx="1964878" cy="646975"/>
          </a:xfrm>
          <a:prstGeom prst="rect">
            <a:avLst/>
          </a:prstGeom>
          <a:noFill/>
          <a:ln>
            <a:noFill/>
          </a:ln>
        </p:spPr>
      </p:pic>
      <p:pic>
        <p:nvPicPr>
          <p:cNvPr id="541" name="Google Shape;541;p31"/>
          <p:cNvPicPr preferRelativeResize="0"/>
          <p:nvPr/>
        </p:nvPicPr>
        <p:blipFill>
          <a:blip r:embed="rId7">
            <a:alphaModFix/>
          </a:blip>
          <a:stretch>
            <a:fillRect/>
          </a:stretch>
        </p:blipFill>
        <p:spPr>
          <a:xfrm>
            <a:off x="700075" y="4050300"/>
            <a:ext cx="2439650" cy="746700"/>
          </a:xfrm>
          <a:prstGeom prst="rect">
            <a:avLst/>
          </a:prstGeom>
          <a:noFill/>
          <a:ln>
            <a:noFill/>
          </a:ln>
        </p:spPr>
      </p:pic>
      <p:pic>
        <p:nvPicPr>
          <p:cNvPr id="542" name="Google Shape;542;p31"/>
          <p:cNvPicPr preferRelativeResize="0"/>
          <p:nvPr/>
        </p:nvPicPr>
        <p:blipFill>
          <a:blip r:embed="rId8">
            <a:alphaModFix/>
          </a:blip>
          <a:stretch>
            <a:fillRect/>
          </a:stretch>
        </p:blipFill>
        <p:spPr>
          <a:xfrm>
            <a:off x="6578974" y="3093574"/>
            <a:ext cx="2393424" cy="815025"/>
          </a:xfrm>
          <a:prstGeom prst="rect">
            <a:avLst/>
          </a:prstGeom>
          <a:noFill/>
          <a:ln>
            <a:noFill/>
          </a:ln>
        </p:spPr>
      </p:pic>
      <p:sp>
        <p:nvSpPr>
          <p:cNvPr id="543" name="Google Shape;543;p31"/>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544" name="Google Shape;544;p31"/>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545" name="Google Shape;545;p31"/>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546" name="Google Shape;546;p31"/>
          <p:cNvSpPr/>
          <p:nvPr/>
        </p:nvSpPr>
        <p:spPr>
          <a:xfrm>
            <a:off x="4386253"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547" name="Google Shape;547;p31"/>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548" name="Google Shape;548;p31"/>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549" name="Google Shape;549;p31"/>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550" name="Google Shape;550;p31"/>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551" name="Google Shape;551;p31"/>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552" name="Google Shape;552;p31"/>
          <p:cNvSpPr/>
          <p:nvPr/>
        </p:nvSpPr>
        <p:spPr>
          <a:xfrm>
            <a:off x="4386253"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553" name="Google Shape;553;p31"/>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554" name="Google Shape;554;p31"/>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555" name="Google Shape;555;p31"/>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556" name="Google Shape;556;p31"/>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557" name="Google Shape;557;p31"/>
          <p:cNvSpPr/>
          <p:nvPr/>
        </p:nvSpPr>
        <p:spPr>
          <a:xfrm>
            <a:off x="3480224"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558" name="Google Shape;558;p31"/>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559" name="Google Shape;559;p31"/>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560" name="Google Shape;560;p31"/>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561" name="Google Shape;561;p31"/>
          <p:cNvSpPr/>
          <p:nvPr/>
        </p:nvSpPr>
        <p:spPr>
          <a:xfrm>
            <a:off x="2574175"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562" name="Google Shape;562;p31"/>
          <p:cNvSpPr txBox="1"/>
          <p:nvPr/>
        </p:nvSpPr>
        <p:spPr>
          <a:xfrm>
            <a:off x="3607750" y="245200"/>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563" name="Google Shape;563;p31"/>
          <p:cNvSpPr/>
          <p:nvPr/>
        </p:nvSpPr>
        <p:spPr>
          <a:xfrm>
            <a:off x="3480224"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564" name="Google Shape;564;p31"/>
          <p:cNvSpPr/>
          <p:nvPr/>
        </p:nvSpPr>
        <p:spPr>
          <a:xfrm>
            <a:off x="4386253"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565" name="Google Shape;565;p31"/>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566" name="Google Shape;566;p31"/>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567" name="Google Shape;567;p31"/>
          <p:cNvSpPr/>
          <p:nvPr/>
        </p:nvSpPr>
        <p:spPr>
          <a:xfrm>
            <a:off x="2574175"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568" name="Google Shape;568;p31"/>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569" name="Google Shape;569;p31"/>
          <p:cNvSpPr/>
          <p:nvPr/>
        </p:nvSpPr>
        <p:spPr>
          <a:xfrm>
            <a:off x="348022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570" name="Google Shape;570;p31"/>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571" name="Google Shape;571;p31"/>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572" name="Google Shape;572;p31"/>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573" name="Google Shape;573;p31"/>
          <p:cNvSpPr/>
          <p:nvPr/>
        </p:nvSpPr>
        <p:spPr>
          <a:xfrm>
            <a:off x="2574175"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574" name="Google Shape;574;p31"/>
          <p:cNvSpPr txBox="1"/>
          <p:nvPr/>
        </p:nvSpPr>
        <p:spPr>
          <a:xfrm>
            <a:off x="3607750" y="245200"/>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575" name="Google Shape;575;p31"/>
          <p:cNvSpPr/>
          <p:nvPr/>
        </p:nvSpPr>
        <p:spPr>
          <a:xfrm>
            <a:off x="3480224"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576" name="Google Shape;576;p31"/>
          <p:cNvSpPr/>
          <p:nvPr/>
        </p:nvSpPr>
        <p:spPr>
          <a:xfrm>
            <a:off x="4386253"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577" name="Google Shape;577;p31"/>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578" name="Google Shape;578;p31"/>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32"/>
          <p:cNvSpPr txBox="1"/>
          <p:nvPr>
            <p:ph type="title"/>
          </p:nvPr>
        </p:nvSpPr>
        <p:spPr>
          <a:xfrm>
            <a:off x="522700" y="521775"/>
            <a:ext cx="810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Background</a:t>
            </a:r>
            <a:endParaRPr/>
          </a:p>
        </p:txBody>
      </p:sp>
      <p:sp>
        <p:nvSpPr>
          <p:cNvPr id="584" name="Google Shape;58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85" name="Google Shape;585;p32"/>
          <p:cNvSpPr txBox="1"/>
          <p:nvPr/>
        </p:nvSpPr>
        <p:spPr>
          <a:xfrm>
            <a:off x="463150" y="1204850"/>
            <a:ext cx="2886300" cy="794100"/>
          </a:xfrm>
          <a:prstGeom prst="rect">
            <a:avLst/>
          </a:prstGeom>
          <a:solidFill>
            <a:srgbClr val="666666"/>
          </a:solid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2"/>
              </a:buClr>
              <a:buSzPts val="1200"/>
              <a:buFont typeface="Montserrat"/>
              <a:buAutoNum type="arabicPeriod"/>
            </a:pPr>
            <a:r>
              <a:rPr b="1" lang="en-GB" sz="1200">
                <a:solidFill>
                  <a:schemeClr val="dk2"/>
                </a:solidFill>
                <a:latin typeface="Montserrat"/>
                <a:ea typeface="Montserrat"/>
                <a:cs typeface="Montserrat"/>
                <a:sym typeface="Montserrat"/>
              </a:rPr>
              <a:t>Project Background</a:t>
            </a:r>
            <a:endParaRPr b="1" sz="1200">
              <a:solidFill>
                <a:schemeClr val="dk2"/>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2"/>
              </a:buClr>
              <a:buSzPts val="1200"/>
              <a:buFont typeface="Montserrat"/>
              <a:buAutoNum type="alphaLcPeriod"/>
            </a:pPr>
            <a:r>
              <a:rPr lang="en-GB" sz="1200">
                <a:solidFill>
                  <a:schemeClr val="dk2"/>
                </a:solidFill>
                <a:latin typeface="Montserrat"/>
                <a:ea typeface="Montserrat"/>
                <a:cs typeface="Montserrat"/>
                <a:sym typeface="Montserrat"/>
              </a:rPr>
              <a:t>Source</a:t>
            </a:r>
            <a:endParaRPr sz="1200">
              <a:solidFill>
                <a:schemeClr val="dk2"/>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2"/>
              </a:buClr>
              <a:buSzPts val="1200"/>
              <a:buFont typeface="Montserrat"/>
              <a:buAutoNum type="alphaLcPeriod"/>
            </a:pPr>
            <a:r>
              <a:rPr lang="en-GB" sz="1200">
                <a:solidFill>
                  <a:schemeClr val="dk2"/>
                </a:solidFill>
                <a:latin typeface="Montserrat"/>
                <a:ea typeface="Montserrat"/>
                <a:cs typeface="Montserrat"/>
                <a:sym typeface="Montserrat"/>
              </a:rPr>
              <a:t>Ablation Phenomenon</a:t>
            </a:r>
            <a:endParaRPr sz="1200">
              <a:solidFill>
                <a:schemeClr val="dk2"/>
              </a:solidFill>
              <a:latin typeface="Montserrat"/>
              <a:ea typeface="Montserrat"/>
              <a:cs typeface="Montserrat"/>
              <a:sym typeface="Montserrat"/>
            </a:endParaRPr>
          </a:p>
        </p:txBody>
      </p:sp>
      <p:sp>
        <p:nvSpPr>
          <p:cNvPr id="586" name="Google Shape;586;p32"/>
          <p:cNvSpPr txBox="1"/>
          <p:nvPr/>
        </p:nvSpPr>
        <p:spPr>
          <a:xfrm>
            <a:off x="493150" y="2440125"/>
            <a:ext cx="2826300" cy="759300"/>
          </a:xfrm>
          <a:prstGeom prst="rect">
            <a:avLst/>
          </a:prstGeom>
          <a:solidFill>
            <a:srgbClr val="666666"/>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200">
                <a:solidFill>
                  <a:schemeClr val="dk2"/>
                </a:solidFill>
                <a:latin typeface="Montserrat"/>
                <a:ea typeface="Montserrat"/>
                <a:cs typeface="Montserrat"/>
                <a:sym typeface="Montserrat"/>
              </a:rPr>
              <a:t>2. Simulation Methodology</a:t>
            </a:r>
            <a:endParaRPr b="1" sz="1200">
              <a:solidFill>
                <a:schemeClr val="dk2"/>
              </a:solidFill>
              <a:latin typeface="Montserrat"/>
              <a:ea typeface="Montserrat"/>
              <a:cs typeface="Montserrat"/>
              <a:sym typeface="Montserrat"/>
            </a:endParaRPr>
          </a:p>
          <a:p>
            <a:pPr indent="-304800" lvl="0" marL="457200" rtl="0" algn="l">
              <a:lnSpc>
                <a:spcPct val="100000"/>
              </a:lnSpc>
              <a:spcBef>
                <a:spcPts val="160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Time+Space Discretization</a:t>
            </a:r>
            <a:endParaRPr b="1" sz="1200">
              <a:solidFill>
                <a:schemeClr val="dk2"/>
              </a:solidFill>
              <a:latin typeface="Montserrat"/>
              <a:ea typeface="Montserrat"/>
              <a:cs typeface="Montserrat"/>
              <a:sym typeface="Montserrat"/>
            </a:endParaRPr>
          </a:p>
        </p:txBody>
      </p:sp>
      <p:sp>
        <p:nvSpPr>
          <p:cNvPr id="587" name="Google Shape;587;p32"/>
          <p:cNvSpPr txBox="1"/>
          <p:nvPr/>
        </p:nvSpPr>
        <p:spPr>
          <a:xfrm>
            <a:off x="493150" y="3689475"/>
            <a:ext cx="2826300" cy="1313400"/>
          </a:xfrm>
          <a:prstGeom prst="rect">
            <a:avLst/>
          </a:prstGeom>
          <a:solidFill>
            <a:srgbClr val="666666"/>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200">
                <a:solidFill>
                  <a:schemeClr val="dk2"/>
                </a:solidFill>
                <a:latin typeface="Montserrat"/>
                <a:ea typeface="Montserrat"/>
                <a:cs typeface="Montserrat"/>
                <a:sym typeface="Montserrat"/>
              </a:rPr>
              <a:t>3. Theory</a:t>
            </a:r>
            <a:endParaRPr b="1" sz="1200">
              <a:solidFill>
                <a:schemeClr val="dk2"/>
              </a:solidFill>
              <a:latin typeface="Montserrat"/>
              <a:ea typeface="Montserrat"/>
              <a:cs typeface="Montserrat"/>
              <a:sym typeface="Montserrat"/>
            </a:endParaRPr>
          </a:p>
          <a:p>
            <a:pPr indent="-304800" lvl="0" marL="457200" rtl="0" algn="l">
              <a:lnSpc>
                <a:spcPct val="100000"/>
              </a:lnSpc>
              <a:spcBef>
                <a:spcPts val="160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One-Dimensional Heat Transfer</a:t>
            </a:r>
            <a:endParaRPr sz="1200">
              <a:solidFill>
                <a:schemeClr val="dk2"/>
              </a:solidFill>
              <a:latin typeface="Montserrat"/>
              <a:ea typeface="Montserrat"/>
              <a:cs typeface="Montserrat"/>
              <a:sym typeface="Montserrat"/>
            </a:endParaRPr>
          </a:p>
          <a:p>
            <a:pPr indent="-304800" lvl="0" marL="457200" rtl="0" algn="l">
              <a:lnSpc>
                <a:spcPct val="100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Aerothermal Modelling</a:t>
            </a:r>
            <a:endParaRPr sz="1200">
              <a:solidFill>
                <a:schemeClr val="dk2"/>
              </a:solidFill>
              <a:latin typeface="Montserrat"/>
              <a:ea typeface="Montserrat"/>
              <a:cs typeface="Montserrat"/>
              <a:sym typeface="Montserrat"/>
            </a:endParaRPr>
          </a:p>
          <a:p>
            <a:pPr indent="-304800" lvl="0" marL="457200" rtl="0" algn="l">
              <a:lnSpc>
                <a:spcPct val="100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Ablation Modelling</a:t>
            </a:r>
            <a:endParaRPr b="1" sz="1200">
              <a:solidFill>
                <a:schemeClr val="dk2"/>
              </a:solidFill>
              <a:latin typeface="Montserrat"/>
              <a:ea typeface="Montserrat"/>
              <a:cs typeface="Montserrat"/>
              <a:sym typeface="Montserrat"/>
            </a:endParaRPr>
          </a:p>
        </p:txBody>
      </p:sp>
      <p:sp>
        <p:nvSpPr>
          <p:cNvPr id="588" name="Google Shape;588;p32"/>
          <p:cNvSpPr txBox="1"/>
          <p:nvPr/>
        </p:nvSpPr>
        <p:spPr>
          <a:xfrm>
            <a:off x="5203250" y="1352850"/>
            <a:ext cx="2886300" cy="1636800"/>
          </a:xfrm>
          <a:prstGeom prst="rect">
            <a:avLst/>
          </a:prstGeom>
          <a:solidFill>
            <a:srgbClr val="CEB87B"/>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solidFill>
                  <a:schemeClr val="dk2"/>
                </a:solidFill>
                <a:latin typeface="Montserrat"/>
                <a:ea typeface="Montserrat"/>
                <a:cs typeface="Montserrat"/>
                <a:sym typeface="Montserrat"/>
              </a:rPr>
              <a:t>4. Verification and Validation of Software</a:t>
            </a:r>
            <a:endParaRPr b="1" sz="1200">
              <a:solidFill>
                <a:schemeClr val="dk2"/>
              </a:solidFill>
              <a:latin typeface="Montserrat"/>
              <a:ea typeface="Montserrat"/>
              <a:cs typeface="Montserrat"/>
              <a:sym typeface="Montserrat"/>
            </a:endParaRPr>
          </a:p>
          <a:p>
            <a:pPr indent="-304800" lvl="0" marL="457200" rtl="0" algn="l">
              <a:lnSpc>
                <a:spcPct val="115000"/>
              </a:lnSpc>
              <a:spcBef>
                <a:spcPts val="160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Arcjet Ablative Verification</a:t>
            </a:r>
            <a:endParaRPr sz="1200">
              <a:solidFill>
                <a:schemeClr val="dk2"/>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Aerothermal Verification</a:t>
            </a:r>
            <a:endParaRPr sz="1200">
              <a:solidFill>
                <a:schemeClr val="dk2"/>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Hifire-5</a:t>
            </a:r>
            <a:endParaRPr sz="1200">
              <a:solidFill>
                <a:schemeClr val="dk2"/>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Hifire-5B</a:t>
            </a:r>
            <a:endParaRPr b="1" sz="1200">
              <a:solidFill>
                <a:schemeClr val="dk2"/>
              </a:solidFill>
              <a:latin typeface="Montserrat"/>
              <a:ea typeface="Montserrat"/>
              <a:cs typeface="Montserrat"/>
              <a:sym typeface="Montserrat"/>
            </a:endParaRPr>
          </a:p>
        </p:txBody>
      </p:sp>
      <p:sp>
        <p:nvSpPr>
          <p:cNvPr id="589" name="Google Shape;589;p32"/>
          <p:cNvSpPr txBox="1"/>
          <p:nvPr/>
        </p:nvSpPr>
        <p:spPr>
          <a:xfrm>
            <a:off x="5203250" y="3743025"/>
            <a:ext cx="2886300" cy="999300"/>
          </a:xfrm>
          <a:prstGeom prst="rect">
            <a:avLst/>
          </a:prstGeom>
          <a:solidFill>
            <a:srgbClr val="B7B7B7"/>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solidFill>
                  <a:schemeClr val="dk2"/>
                </a:solidFill>
                <a:latin typeface="Montserrat"/>
                <a:ea typeface="Montserrat"/>
                <a:cs typeface="Montserrat"/>
                <a:sym typeface="Montserrat"/>
              </a:rPr>
              <a:t>5. Final Discussion</a:t>
            </a:r>
            <a:endParaRPr b="1" sz="1200">
              <a:solidFill>
                <a:schemeClr val="dk2"/>
              </a:solidFill>
              <a:latin typeface="Montserrat"/>
              <a:ea typeface="Montserrat"/>
              <a:cs typeface="Montserrat"/>
              <a:sym typeface="Montserrat"/>
            </a:endParaRPr>
          </a:p>
          <a:p>
            <a:pPr indent="-304800" lvl="0" marL="457200" rtl="0" algn="l">
              <a:lnSpc>
                <a:spcPct val="115000"/>
              </a:lnSpc>
              <a:spcBef>
                <a:spcPts val="160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Status</a:t>
            </a:r>
            <a:endParaRPr sz="1200">
              <a:solidFill>
                <a:schemeClr val="dk2"/>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Future Improvements</a:t>
            </a:r>
            <a:endParaRPr b="1" sz="1200">
              <a:solidFill>
                <a:schemeClr val="dk2"/>
              </a:solidFill>
              <a:latin typeface="Montserrat"/>
              <a:ea typeface="Montserrat"/>
              <a:cs typeface="Montserrat"/>
              <a:sym typeface="Montserrat"/>
            </a:endParaRPr>
          </a:p>
        </p:txBody>
      </p:sp>
      <p:cxnSp>
        <p:nvCxnSpPr>
          <p:cNvPr id="590" name="Google Shape;590;p32"/>
          <p:cNvCxnSpPr>
            <a:stCxn id="585" idx="2"/>
            <a:endCxn id="586" idx="0"/>
          </p:cNvCxnSpPr>
          <p:nvPr/>
        </p:nvCxnSpPr>
        <p:spPr>
          <a:xfrm>
            <a:off x="1906300" y="1998950"/>
            <a:ext cx="0" cy="441300"/>
          </a:xfrm>
          <a:prstGeom prst="straightConnector1">
            <a:avLst/>
          </a:prstGeom>
          <a:noFill/>
          <a:ln cap="flat" cmpd="sng" w="9525">
            <a:solidFill>
              <a:schemeClr val="dk2"/>
            </a:solidFill>
            <a:prstDash val="solid"/>
            <a:round/>
            <a:headEnd len="med" w="med" type="none"/>
            <a:tailEnd len="med" w="med" type="triangle"/>
          </a:ln>
        </p:spPr>
      </p:cxnSp>
      <p:cxnSp>
        <p:nvCxnSpPr>
          <p:cNvPr id="591" name="Google Shape;591;p32"/>
          <p:cNvCxnSpPr>
            <a:stCxn id="586" idx="2"/>
            <a:endCxn id="587" idx="0"/>
          </p:cNvCxnSpPr>
          <p:nvPr/>
        </p:nvCxnSpPr>
        <p:spPr>
          <a:xfrm>
            <a:off x="1906300" y="3199425"/>
            <a:ext cx="0" cy="490200"/>
          </a:xfrm>
          <a:prstGeom prst="straightConnector1">
            <a:avLst/>
          </a:prstGeom>
          <a:noFill/>
          <a:ln cap="flat" cmpd="sng" w="9525">
            <a:solidFill>
              <a:schemeClr val="dk2"/>
            </a:solidFill>
            <a:prstDash val="solid"/>
            <a:round/>
            <a:headEnd len="med" w="med" type="none"/>
            <a:tailEnd len="med" w="med" type="triangle"/>
          </a:ln>
        </p:spPr>
      </p:cxnSp>
      <p:cxnSp>
        <p:nvCxnSpPr>
          <p:cNvPr id="592" name="Google Shape;592;p32"/>
          <p:cNvCxnSpPr>
            <a:stCxn id="587" idx="3"/>
            <a:endCxn id="588" idx="1"/>
          </p:cNvCxnSpPr>
          <p:nvPr/>
        </p:nvCxnSpPr>
        <p:spPr>
          <a:xfrm flipH="1" rot="10800000">
            <a:off x="3319450" y="2171175"/>
            <a:ext cx="1883700" cy="2175000"/>
          </a:xfrm>
          <a:prstGeom prst="bentConnector3">
            <a:avLst>
              <a:gd fmla="val 50003" name="adj1"/>
            </a:avLst>
          </a:prstGeom>
          <a:noFill/>
          <a:ln cap="flat" cmpd="sng" w="9525">
            <a:solidFill>
              <a:schemeClr val="dk2"/>
            </a:solidFill>
            <a:prstDash val="solid"/>
            <a:round/>
            <a:headEnd len="med" w="med" type="none"/>
            <a:tailEnd len="med" w="med" type="triangle"/>
          </a:ln>
        </p:spPr>
      </p:cxnSp>
      <p:cxnSp>
        <p:nvCxnSpPr>
          <p:cNvPr id="593" name="Google Shape;593;p32"/>
          <p:cNvCxnSpPr>
            <a:stCxn id="588" idx="2"/>
            <a:endCxn id="589" idx="0"/>
          </p:cNvCxnSpPr>
          <p:nvPr/>
        </p:nvCxnSpPr>
        <p:spPr>
          <a:xfrm>
            <a:off x="6646400" y="2989650"/>
            <a:ext cx="0" cy="753300"/>
          </a:xfrm>
          <a:prstGeom prst="straightConnector1">
            <a:avLst/>
          </a:prstGeom>
          <a:noFill/>
          <a:ln cap="flat" cmpd="sng" w="9525">
            <a:solidFill>
              <a:schemeClr val="dk2"/>
            </a:solidFill>
            <a:prstDash val="solid"/>
            <a:round/>
            <a:headEnd len="med" w="med" type="none"/>
            <a:tailEnd len="med" w="med" type="triangle"/>
          </a:ln>
        </p:spPr>
      </p:cxnSp>
      <p:sp>
        <p:nvSpPr>
          <p:cNvPr id="594" name="Google Shape;594;p32"/>
          <p:cNvSpPr/>
          <p:nvPr/>
        </p:nvSpPr>
        <p:spPr>
          <a:xfrm>
            <a:off x="2574175"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595" name="Google Shape;595;p32"/>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596" name="Google Shape;596;p32"/>
          <p:cNvSpPr/>
          <p:nvPr/>
        </p:nvSpPr>
        <p:spPr>
          <a:xfrm>
            <a:off x="348022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597" name="Google Shape;597;p32"/>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598" name="Google Shape;598;p32"/>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599" name="Google Shape;599;p32"/>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600" name="Google Shape;600;p32"/>
          <p:cNvSpPr/>
          <p:nvPr/>
        </p:nvSpPr>
        <p:spPr>
          <a:xfrm>
            <a:off x="2574175"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601" name="Google Shape;601;p32"/>
          <p:cNvSpPr txBox="1"/>
          <p:nvPr/>
        </p:nvSpPr>
        <p:spPr>
          <a:xfrm>
            <a:off x="36213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602" name="Google Shape;602;p32"/>
          <p:cNvSpPr/>
          <p:nvPr/>
        </p:nvSpPr>
        <p:spPr>
          <a:xfrm>
            <a:off x="3480224"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603" name="Google Shape;603;p32"/>
          <p:cNvSpPr/>
          <p:nvPr/>
        </p:nvSpPr>
        <p:spPr>
          <a:xfrm>
            <a:off x="4386253"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604" name="Google Shape;604;p32"/>
          <p:cNvSpPr/>
          <p:nvPr/>
        </p:nvSpPr>
        <p:spPr>
          <a:xfrm>
            <a:off x="5291244"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605" name="Google Shape;605;p32"/>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533450" y="780150"/>
            <a:ext cx="810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Goals</a:t>
            </a:r>
            <a:r>
              <a:rPr b="1" lang="en-GB" sz="2600"/>
              <a:t> </a:t>
            </a:r>
            <a:endParaRPr b="1" sz="2600"/>
          </a:p>
        </p:txBody>
      </p:sp>
      <p:sp>
        <p:nvSpPr>
          <p:cNvPr id="81" name="Google Shape;81;p15"/>
          <p:cNvSpPr txBox="1"/>
          <p:nvPr>
            <p:ph idx="1" type="body"/>
          </p:nvPr>
        </p:nvSpPr>
        <p:spPr>
          <a:xfrm>
            <a:off x="200800" y="1330850"/>
            <a:ext cx="5712000" cy="37482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CEB87B"/>
              </a:buClr>
              <a:buSzPts val="1600"/>
              <a:buChar char="▸"/>
            </a:pPr>
            <a:r>
              <a:rPr b="1" lang="en-GB" sz="1600"/>
              <a:t>Objective:</a:t>
            </a:r>
            <a:endParaRPr b="1" sz="1600"/>
          </a:p>
          <a:p>
            <a:pPr indent="-317500" lvl="1" marL="914400" rtl="0" algn="l">
              <a:lnSpc>
                <a:spcPct val="115000"/>
              </a:lnSpc>
              <a:spcBef>
                <a:spcPts val="0"/>
              </a:spcBef>
              <a:spcAft>
                <a:spcPts val="0"/>
              </a:spcAft>
              <a:buSzPts val="1400"/>
              <a:buChar char="▪"/>
            </a:pPr>
            <a:r>
              <a:rPr lang="en-GB"/>
              <a:t>More </a:t>
            </a:r>
            <a:r>
              <a:rPr lang="en-GB"/>
              <a:t>rigorous</a:t>
            </a:r>
            <a:r>
              <a:rPr lang="en-GB"/>
              <a:t> Aerothermal modelling for thermal analysis of general rockets. </a:t>
            </a:r>
            <a:endParaRPr/>
          </a:p>
          <a:p>
            <a:pPr indent="-317500" lvl="1" marL="914400" rtl="0" algn="l">
              <a:lnSpc>
                <a:spcPct val="115000"/>
              </a:lnSpc>
              <a:spcBef>
                <a:spcPts val="0"/>
              </a:spcBef>
              <a:spcAft>
                <a:spcPts val="0"/>
              </a:spcAft>
              <a:buSzPts val="1400"/>
              <a:buChar char="▪"/>
            </a:pPr>
            <a:r>
              <a:rPr lang="en-GB"/>
              <a:t>Begin implementation of rudimentary (tractable) ablation analysis for use in the design and analysis of thermal protection systems.</a:t>
            </a:r>
            <a:endParaRPr b="1"/>
          </a:p>
          <a:p>
            <a:pPr indent="-317500" lvl="0" marL="457200" rtl="0" algn="l">
              <a:spcBef>
                <a:spcPts val="0"/>
              </a:spcBef>
              <a:spcAft>
                <a:spcPts val="0"/>
              </a:spcAft>
              <a:buClr>
                <a:srgbClr val="CEB87B"/>
              </a:buClr>
              <a:buSzPts val="1400"/>
              <a:buChar char="▸"/>
            </a:pPr>
            <a:r>
              <a:rPr b="1" lang="en-GB"/>
              <a:t>How will it be used in design:</a:t>
            </a:r>
            <a:endParaRPr b="1"/>
          </a:p>
          <a:p>
            <a:pPr indent="-317500" lvl="1" marL="914400" rtl="0" algn="l">
              <a:spcBef>
                <a:spcPts val="1000"/>
              </a:spcBef>
              <a:spcAft>
                <a:spcPts val="0"/>
              </a:spcAft>
              <a:buSzPts val="1400"/>
              <a:buChar char="▪"/>
            </a:pPr>
            <a:r>
              <a:rPr lang="en-GB"/>
              <a:t>Allows the user to hand it a flight profile and wall configuration, and get back relevant thermal data. </a:t>
            </a:r>
            <a:endParaRPr/>
          </a:p>
          <a:p>
            <a:pPr indent="-317500" lvl="1" marL="914400" rtl="0" algn="l">
              <a:spcBef>
                <a:spcPts val="1000"/>
              </a:spcBef>
              <a:spcAft>
                <a:spcPts val="0"/>
              </a:spcAft>
              <a:buSzPts val="1400"/>
              <a:buChar char="▪"/>
            </a:pPr>
            <a:r>
              <a:rPr lang="en-GB"/>
              <a:t>Much quicker than any sort of CFD modelling</a:t>
            </a:r>
            <a:endParaRPr/>
          </a:p>
          <a:p>
            <a:pPr indent="-317500" lvl="2" marL="1371600" rtl="0" algn="l">
              <a:spcBef>
                <a:spcPts val="1000"/>
              </a:spcBef>
              <a:spcAft>
                <a:spcPts val="0"/>
              </a:spcAft>
              <a:buSzPts val="1400"/>
              <a:buChar char="■"/>
            </a:pPr>
            <a:r>
              <a:rPr lang="en-GB"/>
              <a:t>Most CFD solvers can’t handle ablation easily</a:t>
            </a:r>
            <a:endParaRPr/>
          </a:p>
          <a:p>
            <a:pPr indent="0" lvl="0" marL="0" rtl="0" algn="l">
              <a:spcBef>
                <a:spcPts val="10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sz="1800"/>
          </a:p>
        </p:txBody>
      </p:sp>
      <p:sp>
        <p:nvSpPr>
          <p:cNvPr id="82" name="Google Shape;8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83" name="Google Shape;83;p15"/>
          <p:cNvPicPr preferRelativeResize="0"/>
          <p:nvPr/>
        </p:nvPicPr>
        <p:blipFill>
          <a:blip r:embed="rId3">
            <a:alphaModFix/>
          </a:blip>
          <a:stretch>
            <a:fillRect/>
          </a:stretch>
        </p:blipFill>
        <p:spPr>
          <a:xfrm>
            <a:off x="6942650" y="780150"/>
            <a:ext cx="1940275" cy="1940275"/>
          </a:xfrm>
          <a:prstGeom prst="rect">
            <a:avLst/>
          </a:prstGeom>
          <a:noFill/>
          <a:ln>
            <a:noFill/>
          </a:ln>
        </p:spPr>
      </p:pic>
      <p:pic>
        <p:nvPicPr>
          <p:cNvPr id="84" name="Google Shape;84;p15"/>
          <p:cNvPicPr preferRelativeResize="0"/>
          <p:nvPr/>
        </p:nvPicPr>
        <p:blipFill>
          <a:blip r:embed="rId4">
            <a:alphaModFix/>
          </a:blip>
          <a:stretch>
            <a:fillRect/>
          </a:stretch>
        </p:blipFill>
        <p:spPr>
          <a:xfrm>
            <a:off x="5879675" y="2848075"/>
            <a:ext cx="3226949" cy="18151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id="610" name="Google Shape;610;p33"/>
          <p:cNvPicPr preferRelativeResize="0"/>
          <p:nvPr/>
        </p:nvPicPr>
        <p:blipFill>
          <a:blip r:embed="rId3">
            <a:alphaModFix/>
          </a:blip>
          <a:stretch>
            <a:fillRect/>
          </a:stretch>
        </p:blipFill>
        <p:spPr>
          <a:xfrm>
            <a:off x="5943825" y="536400"/>
            <a:ext cx="2941632" cy="2035350"/>
          </a:xfrm>
          <a:prstGeom prst="rect">
            <a:avLst/>
          </a:prstGeom>
          <a:noFill/>
          <a:ln>
            <a:noFill/>
          </a:ln>
        </p:spPr>
      </p:pic>
      <p:sp>
        <p:nvSpPr>
          <p:cNvPr id="611" name="Google Shape;611;p33"/>
          <p:cNvSpPr txBox="1"/>
          <p:nvPr>
            <p:ph type="title"/>
          </p:nvPr>
        </p:nvSpPr>
        <p:spPr>
          <a:xfrm>
            <a:off x="0" y="536400"/>
            <a:ext cx="810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V&amp;V</a:t>
            </a:r>
            <a:r>
              <a:rPr lang="en-GB"/>
              <a:t>- Ablation Model (Arcjet)</a:t>
            </a:r>
            <a:endParaRPr sz="1100"/>
          </a:p>
        </p:txBody>
      </p:sp>
      <p:sp>
        <p:nvSpPr>
          <p:cNvPr id="612" name="Google Shape;612;p33"/>
          <p:cNvSpPr txBox="1"/>
          <p:nvPr>
            <p:ph idx="1" type="body"/>
          </p:nvPr>
        </p:nvSpPr>
        <p:spPr>
          <a:xfrm>
            <a:off x="-149100" y="931825"/>
            <a:ext cx="60141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CEB87B"/>
              </a:buClr>
              <a:buSzPts val="1200"/>
              <a:buChar char="▸"/>
            </a:pPr>
            <a:r>
              <a:rPr b="1" lang="en-GB" sz="1200"/>
              <a:t>Arcjet testing is commonly used for analysis of ablative materials</a:t>
            </a:r>
            <a:endParaRPr b="1" sz="1200"/>
          </a:p>
          <a:p>
            <a:pPr indent="-304800" lvl="1" marL="914400" rtl="0" algn="l">
              <a:spcBef>
                <a:spcPts val="1000"/>
              </a:spcBef>
              <a:spcAft>
                <a:spcPts val="0"/>
              </a:spcAft>
              <a:buSzPts val="1200"/>
              <a:buChar char="○"/>
            </a:pPr>
            <a:r>
              <a:rPr lang="en-GB" sz="1200"/>
              <a:t>Arcjet test data is included in Uslu-Simsek, based on tests performed by Covington (2004).</a:t>
            </a:r>
            <a:endParaRPr sz="1200"/>
          </a:p>
          <a:p>
            <a:pPr indent="-304800" lvl="0" marL="457200" rtl="0" algn="l">
              <a:spcBef>
                <a:spcPts val="1000"/>
              </a:spcBef>
              <a:spcAft>
                <a:spcPts val="0"/>
              </a:spcAft>
              <a:buClr>
                <a:srgbClr val="CEB87B"/>
              </a:buClr>
              <a:buSzPts val="1200"/>
              <a:buChar char="▸"/>
            </a:pPr>
            <a:r>
              <a:rPr b="1" lang="en-GB" sz="1200"/>
              <a:t>Material: </a:t>
            </a:r>
            <a:r>
              <a:rPr lang="en-GB" sz="1200"/>
              <a:t>PICA</a:t>
            </a:r>
            <a:endParaRPr sz="1200"/>
          </a:p>
          <a:p>
            <a:pPr indent="-304800" lvl="1" marL="914400" rtl="0" algn="l">
              <a:spcBef>
                <a:spcPts val="1000"/>
              </a:spcBef>
              <a:spcAft>
                <a:spcPts val="0"/>
              </a:spcAft>
              <a:buSzPts val="1200"/>
              <a:buChar char="○"/>
            </a:pPr>
            <a:r>
              <a:rPr lang="en-GB" sz="1200"/>
              <a:t>Flow Total Enthalpy: 29.5 MJ/Kg </a:t>
            </a:r>
            <a:endParaRPr sz="1200"/>
          </a:p>
          <a:p>
            <a:pPr indent="-304800" lvl="1" marL="914400" rtl="0" algn="l">
              <a:spcBef>
                <a:spcPts val="1000"/>
              </a:spcBef>
              <a:spcAft>
                <a:spcPts val="0"/>
              </a:spcAft>
              <a:buSzPts val="1200"/>
              <a:buChar char="○"/>
            </a:pPr>
            <a:r>
              <a:rPr lang="en-GB" sz="1200"/>
              <a:t>Exposure Time: 15s</a:t>
            </a:r>
            <a:endParaRPr sz="1200"/>
          </a:p>
          <a:p>
            <a:pPr indent="-304800" lvl="0" marL="457200" rtl="0" algn="l">
              <a:spcBef>
                <a:spcPts val="1000"/>
              </a:spcBef>
              <a:spcAft>
                <a:spcPts val="0"/>
              </a:spcAft>
              <a:buClr>
                <a:srgbClr val="CEB87B"/>
              </a:buClr>
              <a:buSzPts val="1200"/>
              <a:buChar char="▸"/>
            </a:pPr>
            <a:r>
              <a:rPr b="1" lang="en-GB" sz="1200"/>
              <a:t>Results</a:t>
            </a:r>
            <a:endParaRPr b="1" sz="1200"/>
          </a:p>
          <a:p>
            <a:pPr indent="-304800" lvl="1" marL="914400" rtl="0" algn="l">
              <a:spcBef>
                <a:spcPts val="1000"/>
              </a:spcBef>
              <a:spcAft>
                <a:spcPts val="1000"/>
              </a:spcAft>
              <a:buSzPts val="1200"/>
              <a:buChar char="○"/>
            </a:pPr>
            <a:r>
              <a:rPr lang="en-GB" sz="1200"/>
              <a:t>Total Recession</a:t>
            </a:r>
            <a:endParaRPr sz="1200"/>
          </a:p>
        </p:txBody>
      </p:sp>
      <p:sp>
        <p:nvSpPr>
          <p:cNvPr id="613" name="Google Shape;613;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614" name="Google Shape;614;p33"/>
          <p:cNvPicPr preferRelativeResize="0"/>
          <p:nvPr/>
        </p:nvPicPr>
        <p:blipFill>
          <a:blip r:embed="rId4">
            <a:alphaModFix/>
          </a:blip>
          <a:stretch>
            <a:fillRect/>
          </a:stretch>
        </p:blipFill>
        <p:spPr>
          <a:xfrm>
            <a:off x="5191875" y="2571750"/>
            <a:ext cx="3542699" cy="2475525"/>
          </a:xfrm>
          <a:prstGeom prst="rect">
            <a:avLst/>
          </a:prstGeom>
          <a:noFill/>
          <a:ln>
            <a:noFill/>
          </a:ln>
        </p:spPr>
      </p:pic>
      <p:graphicFrame>
        <p:nvGraphicFramePr>
          <p:cNvPr id="615" name="Google Shape;615;p33"/>
          <p:cNvGraphicFramePr/>
          <p:nvPr/>
        </p:nvGraphicFramePr>
        <p:xfrm>
          <a:off x="323450" y="3571100"/>
          <a:ext cx="3000000" cy="3000000"/>
        </p:xfrm>
        <a:graphic>
          <a:graphicData uri="http://schemas.openxmlformats.org/drawingml/2006/table">
            <a:tbl>
              <a:tblPr>
                <a:noFill/>
                <a:tableStyleId>{8416AAD2-3A2C-4133-9A91-F87765BD3BCD}</a:tableStyleId>
              </a:tblPr>
              <a:tblGrid>
                <a:gridCol w="1438700"/>
                <a:gridCol w="684375"/>
                <a:gridCol w="1559000"/>
              </a:tblGrid>
              <a:tr h="3251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GB" sz="800"/>
                        <a:t>Total Recession</a:t>
                      </a:r>
                      <a:endParaRPr sz="800"/>
                    </a:p>
                  </a:txBody>
                  <a:tcPr marT="91425" marB="91425" marR="91425" marL="91425"/>
                </a:tc>
                <a:tc>
                  <a:txBody>
                    <a:bodyPr/>
                    <a:lstStyle/>
                    <a:p>
                      <a:pPr indent="0" lvl="0" marL="0" rtl="0" algn="l">
                        <a:spcBef>
                          <a:spcPts val="0"/>
                        </a:spcBef>
                        <a:spcAft>
                          <a:spcPts val="0"/>
                        </a:spcAft>
                        <a:buNone/>
                      </a:pPr>
                      <a:r>
                        <a:rPr lang="en-GB" sz="800"/>
                        <a:t>Relative Error From Experimental</a:t>
                      </a:r>
                      <a:endParaRPr sz="800"/>
                    </a:p>
                  </a:txBody>
                  <a:tcPr marT="91425" marB="91425" marR="91425" marL="91425"/>
                </a:tc>
              </a:tr>
              <a:tr h="239850">
                <a:tc>
                  <a:txBody>
                    <a:bodyPr/>
                    <a:lstStyle/>
                    <a:p>
                      <a:pPr indent="0" lvl="0" marL="0" rtl="0" algn="l">
                        <a:spcBef>
                          <a:spcPts val="0"/>
                        </a:spcBef>
                        <a:spcAft>
                          <a:spcPts val="0"/>
                        </a:spcAft>
                        <a:buNone/>
                      </a:pPr>
                      <a:r>
                        <a:rPr lang="en-GB" sz="800"/>
                        <a:t>Covington (Experimental)</a:t>
                      </a:r>
                      <a:endParaRPr sz="8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800"/>
                        <a:t>2.70 mm</a:t>
                      </a:r>
                      <a:endParaRPr sz="8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800"/>
                    </a:p>
                  </a:txBody>
                  <a:tcPr marT="91425" marB="91425" marR="91425" marL="91425">
                    <a:lnB cap="flat" cmpd="sng" w="9525">
                      <a:solidFill>
                        <a:srgbClr val="9E9E9E"/>
                      </a:solidFill>
                      <a:prstDash val="solid"/>
                      <a:round/>
                      <a:headEnd len="sm" w="sm" type="none"/>
                      <a:tailEnd len="sm" w="sm" type="none"/>
                    </a:lnB>
                    <a:solidFill>
                      <a:srgbClr val="000000"/>
                    </a:solidFill>
                  </a:tcPr>
                </a:tc>
              </a:tr>
              <a:tr h="232250">
                <a:tc>
                  <a:txBody>
                    <a:bodyPr/>
                    <a:lstStyle/>
                    <a:p>
                      <a:pPr indent="0" lvl="0" marL="0" rtl="0" algn="l">
                        <a:spcBef>
                          <a:spcPts val="0"/>
                        </a:spcBef>
                        <a:spcAft>
                          <a:spcPts val="0"/>
                        </a:spcAft>
                        <a:buNone/>
                      </a:pPr>
                      <a:r>
                        <a:rPr lang="en-GB" sz="800"/>
                        <a:t>Uslu-Simsek</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800"/>
                        <a:t>2.56 mm</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800"/>
                        <a:t>-5.22%</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32250">
                <a:tc>
                  <a:txBody>
                    <a:bodyPr/>
                    <a:lstStyle/>
                    <a:p>
                      <a:pPr indent="0" lvl="0" marL="0" rtl="0" algn="l">
                        <a:spcBef>
                          <a:spcPts val="0"/>
                        </a:spcBef>
                        <a:spcAft>
                          <a:spcPts val="0"/>
                        </a:spcAft>
                        <a:buNone/>
                      </a:pPr>
                      <a:r>
                        <a:rPr b="1" lang="en-GB" sz="800"/>
                        <a:t>Simulated</a:t>
                      </a:r>
                      <a:endParaRPr b="1" sz="8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sz="800"/>
                        <a:t>3.20 mm</a:t>
                      </a:r>
                      <a:endParaRPr sz="8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b="1" lang="en-GB" sz="800"/>
                        <a:t>18.5%</a:t>
                      </a:r>
                      <a:endParaRPr b="1" sz="800"/>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616" name="Google Shape;616;p33"/>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617" name="Google Shape;617;p33"/>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618" name="Google Shape;618;p33"/>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619" name="Google Shape;619;p33"/>
          <p:cNvSpPr/>
          <p:nvPr/>
        </p:nvSpPr>
        <p:spPr>
          <a:xfrm>
            <a:off x="4386253"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620" name="Google Shape;620;p33"/>
          <p:cNvSpPr/>
          <p:nvPr/>
        </p:nvSpPr>
        <p:spPr>
          <a:xfrm>
            <a:off x="5291244"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621" name="Google Shape;621;p33"/>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622" name="Google Shape;622;p33"/>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623" name="Google Shape;623;p33"/>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624" name="Google Shape;624;p33"/>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625" name="Google Shape;625;p33"/>
          <p:cNvSpPr/>
          <p:nvPr/>
        </p:nvSpPr>
        <p:spPr>
          <a:xfrm>
            <a:off x="4386253"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626" name="Google Shape;626;p33"/>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627" name="Google Shape;627;p33"/>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628" name="Google Shape;628;p33"/>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629" name="Google Shape;629;p33"/>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630" name="Google Shape;630;p33"/>
          <p:cNvSpPr/>
          <p:nvPr/>
        </p:nvSpPr>
        <p:spPr>
          <a:xfrm>
            <a:off x="3480224"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631" name="Google Shape;631;p33"/>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632" name="Google Shape;632;p33"/>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633" name="Google Shape;633;p33"/>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634" name="Google Shape;634;p33"/>
          <p:cNvSpPr/>
          <p:nvPr/>
        </p:nvSpPr>
        <p:spPr>
          <a:xfrm>
            <a:off x="2574175"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635" name="Google Shape;635;p33"/>
          <p:cNvSpPr txBox="1"/>
          <p:nvPr/>
        </p:nvSpPr>
        <p:spPr>
          <a:xfrm>
            <a:off x="3607750" y="245200"/>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636" name="Google Shape;636;p33"/>
          <p:cNvSpPr/>
          <p:nvPr/>
        </p:nvSpPr>
        <p:spPr>
          <a:xfrm>
            <a:off x="3480224"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637" name="Google Shape;637;p33"/>
          <p:cNvSpPr/>
          <p:nvPr/>
        </p:nvSpPr>
        <p:spPr>
          <a:xfrm>
            <a:off x="4386253"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638" name="Google Shape;638;p33"/>
          <p:cNvSpPr/>
          <p:nvPr/>
        </p:nvSpPr>
        <p:spPr>
          <a:xfrm>
            <a:off x="5291244"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639" name="Google Shape;639;p33"/>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640" name="Google Shape;640;p33"/>
          <p:cNvSpPr/>
          <p:nvPr/>
        </p:nvSpPr>
        <p:spPr>
          <a:xfrm>
            <a:off x="2574175"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641" name="Google Shape;641;p33"/>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642" name="Google Shape;642;p33"/>
          <p:cNvSpPr/>
          <p:nvPr/>
        </p:nvSpPr>
        <p:spPr>
          <a:xfrm>
            <a:off x="348022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643" name="Google Shape;643;p33"/>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644" name="Google Shape;644;p33"/>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645" name="Google Shape;645;p33"/>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646" name="Google Shape;646;p33"/>
          <p:cNvSpPr/>
          <p:nvPr/>
        </p:nvSpPr>
        <p:spPr>
          <a:xfrm>
            <a:off x="2574175"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647" name="Google Shape;647;p33"/>
          <p:cNvSpPr txBox="1"/>
          <p:nvPr/>
        </p:nvSpPr>
        <p:spPr>
          <a:xfrm>
            <a:off x="36213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648" name="Google Shape;648;p33"/>
          <p:cNvSpPr/>
          <p:nvPr/>
        </p:nvSpPr>
        <p:spPr>
          <a:xfrm>
            <a:off x="3480224"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649" name="Google Shape;649;p33"/>
          <p:cNvSpPr/>
          <p:nvPr/>
        </p:nvSpPr>
        <p:spPr>
          <a:xfrm>
            <a:off x="4386253"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650" name="Google Shape;650;p33"/>
          <p:cNvSpPr/>
          <p:nvPr/>
        </p:nvSpPr>
        <p:spPr>
          <a:xfrm>
            <a:off x="5291244"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651" name="Google Shape;651;p33"/>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pic>
        <p:nvPicPr>
          <p:cNvPr id="652" name="Google Shape;652;p33"/>
          <p:cNvPicPr preferRelativeResize="0"/>
          <p:nvPr/>
        </p:nvPicPr>
        <p:blipFill>
          <a:blip r:embed="rId5">
            <a:alphaModFix/>
          </a:blip>
          <a:stretch>
            <a:fillRect/>
          </a:stretch>
        </p:blipFill>
        <p:spPr>
          <a:xfrm>
            <a:off x="4072074" y="3398761"/>
            <a:ext cx="1245600" cy="1648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34"/>
          <p:cNvSpPr txBox="1"/>
          <p:nvPr>
            <p:ph type="title"/>
          </p:nvPr>
        </p:nvSpPr>
        <p:spPr>
          <a:xfrm>
            <a:off x="533450" y="780150"/>
            <a:ext cx="831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V&amp;V- Aerothermal Heating (HiFire Flight Data)</a:t>
            </a:r>
            <a:endParaRPr sz="1100"/>
          </a:p>
        </p:txBody>
      </p:sp>
      <p:sp>
        <p:nvSpPr>
          <p:cNvPr id="658" name="Google Shape;658;p34"/>
          <p:cNvSpPr txBox="1"/>
          <p:nvPr>
            <p:ph idx="1" type="body"/>
          </p:nvPr>
        </p:nvSpPr>
        <p:spPr>
          <a:xfrm>
            <a:off x="26700" y="1478350"/>
            <a:ext cx="4545300" cy="3642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CEB87B"/>
              </a:buClr>
              <a:buSzPts val="1400"/>
              <a:buChar char="▸"/>
            </a:pPr>
            <a:r>
              <a:rPr b="1" lang="en-GB"/>
              <a:t>HiFire-5</a:t>
            </a:r>
            <a:r>
              <a:rPr lang="en-GB"/>
              <a:t> is a Sounding Rocket with the goal of investigating high-supersonic/ hypersonic Aerothermodynamics. </a:t>
            </a:r>
            <a:endParaRPr/>
          </a:p>
          <a:p>
            <a:pPr indent="-317500" lvl="0" marL="457200" rtl="0" algn="l">
              <a:spcBef>
                <a:spcPts val="1000"/>
              </a:spcBef>
              <a:spcAft>
                <a:spcPts val="0"/>
              </a:spcAft>
              <a:buClr>
                <a:srgbClr val="CEB87B"/>
              </a:buClr>
              <a:buSzPts val="1400"/>
              <a:buChar char="▸"/>
            </a:pPr>
            <a:r>
              <a:rPr lang="en-GB"/>
              <a:t>Payload consists Elliptical Cone, with a wealth of thermocouples, heat flux sensors, and pressure </a:t>
            </a:r>
            <a:r>
              <a:rPr lang="en-GB"/>
              <a:t>gauges</a:t>
            </a:r>
            <a:endParaRPr/>
          </a:p>
          <a:p>
            <a:pPr indent="-317500" lvl="0" marL="457200" rtl="0" algn="l">
              <a:spcBef>
                <a:spcPts val="1000"/>
              </a:spcBef>
              <a:spcAft>
                <a:spcPts val="0"/>
              </a:spcAft>
              <a:buClr>
                <a:srgbClr val="CEB87B"/>
              </a:buClr>
              <a:buSzPts val="1400"/>
              <a:buChar char="▸"/>
            </a:pPr>
            <a:r>
              <a:rPr lang="en-GB"/>
              <a:t>Only reached Mach ~3 due to second stage failure to ignite</a:t>
            </a:r>
            <a:endParaRPr/>
          </a:p>
          <a:p>
            <a:pPr indent="-317500" lvl="0" marL="457200" rtl="0" algn="l">
              <a:spcBef>
                <a:spcPts val="1000"/>
              </a:spcBef>
              <a:spcAft>
                <a:spcPts val="0"/>
              </a:spcAft>
              <a:buClr>
                <a:srgbClr val="CEB87B"/>
              </a:buClr>
              <a:buSzPts val="1400"/>
              <a:buChar char="▸"/>
            </a:pPr>
            <a:r>
              <a:rPr b="1" lang="en-GB"/>
              <a:t>Material: </a:t>
            </a:r>
            <a:r>
              <a:rPr lang="en-GB"/>
              <a:t>6061 Aluminum (Non-ablating)</a:t>
            </a:r>
            <a:endParaRPr/>
          </a:p>
          <a:p>
            <a:pPr indent="-317500" lvl="0" marL="457200" rtl="0" algn="l">
              <a:spcBef>
                <a:spcPts val="1000"/>
              </a:spcBef>
              <a:spcAft>
                <a:spcPts val="1000"/>
              </a:spcAft>
              <a:buClr>
                <a:srgbClr val="CEB87B"/>
              </a:buClr>
              <a:buSzPts val="1400"/>
              <a:buChar char="▸"/>
            </a:pPr>
            <a:r>
              <a:rPr lang="en-GB"/>
              <a:t>Strong agreement between experimental, Ulsu-Simsek, and simulations serve to help verify the Aerothermal modelling.</a:t>
            </a:r>
            <a:endParaRPr/>
          </a:p>
        </p:txBody>
      </p:sp>
      <p:sp>
        <p:nvSpPr>
          <p:cNvPr id="659" name="Google Shape;659;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660" name="Google Shape;660;p34"/>
          <p:cNvPicPr preferRelativeResize="0"/>
          <p:nvPr/>
        </p:nvPicPr>
        <p:blipFill>
          <a:blip r:embed="rId3">
            <a:alphaModFix/>
          </a:blip>
          <a:stretch>
            <a:fillRect/>
          </a:stretch>
        </p:blipFill>
        <p:spPr>
          <a:xfrm>
            <a:off x="4704175" y="1576050"/>
            <a:ext cx="4267201" cy="3001683"/>
          </a:xfrm>
          <a:prstGeom prst="rect">
            <a:avLst/>
          </a:prstGeom>
          <a:noFill/>
          <a:ln>
            <a:noFill/>
          </a:ln>
        </p:spPr>
      </p:pic>
      <p:sp>
        <p:nvSpPr>
          <p:cNvPr id="661" name="Google Shape;661;p34"/>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662" name="Google Shape;662;p34"/>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663" name="Google Shape;663;p34"/>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664" name="Google Shape;664;p34"/>
          <p:cNvSpPr/>
          <p:nvPr/>
        </p:nvSpPr>
        <p:spPr>
          <a:xfrm>
            <a:off x="4386253"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665" name="Google Shape;665;p34"/>
          <p:cNvSpPr/>
          <p:nvPr/>
        </p:nvSpPr>
        <p:spPr>
          <a:xfrm>
            <a:off x="5291244"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666" name="Google Shape;666;p34"/>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667" name="Google Shape;667;p34"/>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668" name="Google Shape;668;p34"/>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669" name="Google Shape;669;p34"/>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670" name="Google Shape;670;p34"/>
          <p:cNvSpPr/>
          <p:nvPr/>
        </p:nvSpPr>
        <p:spPr>
          <a:xfrm>
            <a:off x="4386253"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671" name="Google Shape;671;p34"/>
          <p:cNvSpPr/>
          <p:nvPr/>
        </p:nvSpPr>
        <p:spPr>
          <a:xfrm>
            <a:off x="5291244"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672" name="Google Shape;672;p34"/>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673" name="Google Shape;673;p34"/>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674" name="Google Shape;674;p34"/>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675" name="Google Shape;675;p34"/>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676" name="Google Shape;676;p34"/>
          <p:cNvSpPr/>
          <p:nvPr/>
        </p:nvSpPr>
        <p:spPr>
          <a:xfrm>
            <a:off x="4386253"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677" name="Google Shape;677;p34"/>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678" name="Google Shape;678;p34"/>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679" name="Google Shape;679;p34"/>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680" name="Google Shape;680;p34"/>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681" name="Google Shape;681;p34"/>
          <p:cNvSpPr/>
          <p:nvPr/>
        </p:nvSpPr>
        <p:spPr>
          <a:xfrm>
            <a:off x="3480224"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682" name="Google Shape;682;p34"/>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683" name="Google Shape;683;p34"/>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684" name="Google Shape;684;p34"/>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685" name="Google Shape;685;p34"/>
          <p:cNvSpPr/>
          <p:nvPr/>
        </p:nvSpPr>
        <p:spPr>
          <a:xfrm>
            <a:off x="2574175"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686" name="Google Shape;686;p34"/>
          <p:cNvSpPr txBox="1"/>
          <p:nvPr/>
        </p:nvSpPr>
        <p:spPr>
          <a:xfrm>
            <a:off x="3607750" y="245200"/>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687" name="Google Shape;687;p34"/>
          <p:cNvSpPr/>
          <p:nvPr/>
        </p:nvSpPr>
        <p:spPr>
          <a:xfrm>
            <a:off x="3480224"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688" name="Google Shape;688;p34"/>
          <p:cNvSpPr/>
          <p:nvPr/>
        </p:nvSpPr>
        <p:spPr>
          <a:xfrm>
            <a:off x="4386253"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689" name="Google Shape;689;p34"/>
          <p:cNvSpPr/>
          <p:nvPr/>
        </p:nvSpPr>
        <p:spPr>
          <a:xfrm>
            <a:off x="5291244"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690" name="Google Shape;690;p34"/>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691" name="Google Shape;691;p34"/>
          <p:cNvSpPr/>
          <p:nvPr/>
        </p:nvSpPr>
        <p:spPr>
          <a:xfrm>
            <a:off x="2574175"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692" name="Google Shape;692;p34"/>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693" name="Google Shape;693;p34"/>
          <p:cNvSpPr/>
          <p:nvPr/>
        </p:nvSpPr>
        <p:spPr>
          <a:xfrm>
            <a:off x="348022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694" name="Google Shape;694;p34"/>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695" name="Google Shape;695;p34"/>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696" name="Google Shape;696;p34"/>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697" name="Google Shape;697;p34"/>
          <p:cNvSpPr/>
          <p:nvPr/>
        </p:nvSpPr>
        <p:spPr>
          <a:xfrm>
            <a:off x="2574175"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698" name="Google Shape;698;p34"/>
          <p:cNvSpPr txBox="1"/>
          <p:nvPr/>
        </p:nvSpPr>
        <p:spPr>
          <a:xfrm>
            <a:off x="36213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699" name="Google Shape;699;p34"/>
          <p:cNvSpPr/>
          <p:nvPr/>
        </p:nvSpPr>
        <p:spPr>
          <a:xfrm>
            <a:off x="3480224"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700" name="Google Shape;700;p34"/>
          <p:cNvSpPr/>
          <p:nvPr/>
        </p:nvSpPr>
        <p:spPr>
          <a:xfrm>
            <a:off x="4386253"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701" name="Google Shape;701;p34"/>
          <p:cNvSpPr/>
          <p:nvPr/>
        </p:nvSpPr>
        <p:spPr>
          <a:xfrm>
            <a:off x="5291244"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702" name="Google Shape;702;p34"/>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35"/>
          <p:cNvSpPr txBox="1"/>
          <p:nvPr>
            <p:ph type="title"/>
          </p:nvPr>
        </p:nvSpPr>
        <p:spPr>
          <a:xfrm>
            <a:off x="533450" y="780150"/>
            <a:ext cx="831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V&amp;V- Aerothermal Heating (HiFire-</a:t>
            </a:r>
            <a:r>
              <a:rPr lang="en-GB" sz="2400">
                <a:solidFill>
                  <a:srgbClr val="CC0000"/>
                </a:solidFill>
              </a:rPr>
              <a:t>5B</a:t>
            </a:r>
            <a:r>
              <a:rPr lang="en-GB" sz="2400"/>
              <a:t> Flight Data)</a:t>
            </a:r>
            <a:endParaRPr sz="900"/>
          </a:p>
        </p:txBody>
      </p:sp>
      <p:sp>
        <p:nvSpPr>
          <p:cNvPr id="708" name="Google Shape;708;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709" name="Google Shape;709;p35"/>
          <p:cNvPicPr preferRelativeResize="0"/>
          <p:nvPr/>
        </p:nvPicPr>
        <p:blipFill>
          <a:blip r:embed="rId3">
            <a:alphaModFix/>
          </a:blip>
          <a:stretch>
            <a:fillRect/>
          </a:stretch>
        </p:blipFill>
        <p:spPr>
          <a:xfrm>
            <a:off x="3480225" y="2793324"/>
            <a:ext cx="6051750" cy="2268899"/>
          </a:xfrm>
          <a:prstGeom prst="rect">
            <a:avLst/>
          </a:prstGeom>
          <a:noFill/>
          <a:ln>
            <a:noFill/>
          </a:ln>
        </p:spPr>
      </p:pic>
      <p:pic>
        <p:nvPicPr>
          <p:cNvPr id="710" name="Google Shape;710;p35"/>
          <p:cNvPicPr preferRelativeResize="0"/>
          <p:nvPr/>
        </p:nvPicPr>
        <p:blipFill>
          <a:blip r:embed="rId4">
            <a:alphaModFix/>
          </a:blip>
          <a:stretch>
            <a:fillRect/>
          </a:stretch>
        </p:blipFill>
        <p:spPr>
          <a:xfrm>
            <a:off x="6146075" y="1319250"/>
            <a:ext cx="2847300" cy="1474075"/>
          </a:xfrm>
          <a:prstGeom prst="rect">
            <a:avLst/>
          </a:prstGeom>
          <a:noFill/>
          <a:ln>
            <a:noFill/>
          </a:ln>
        </p:spPr>
      </p:pic>
      <p:sp>
        <p:nvSpPr>
          <p:cNvPr id="711" name="Google Shape;711;p35"/>
          <p:cNvSpPr txBox="1"/>
          <p:nvPr>
            <p:ph idx="1" type="body"/>
          </p:nvPr>
        </p:nvSpPr>
        <p:spPr>
          <a:xfrm>
            <a:off x="0" y="3023100"/>
            <a:ext cx="4025100" cy="2120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CEB87B"/>
              </a:buClr>
              <a:buSzPts val="1200"/>
              <a:buChar char="▸"/>
            </a:pPr>
            <a:r>
              <a:rPr b="1" lang="en-GB" sz="1200"/>
              <a:t>Material: </a:t>
            </a:r>
            <a:r>
              <a:rPr lang="en-GB" sz="1200"/>
              <a:t>6061 Aluminum (Non-ablating)</a:t>
            </a:r>
            <a:endParaRPr sz="1200"/>
          </a:p>
          <a:p>
            <a:pPr indent="-304800" lvl="0" marL="457200" rtl="0" algn="l">
              <a:spcBef>
                <a:spcPts val="1000"/>
              </a:spcBef>
              <a:spcAft>
                <a:spcPts val="0"/>
              </a:spcAft>
              <a:buClr>
                <a:srgbClr val="CEB87B"/>
              </a:buClr>
              <a:buSzPts val="1200"/>
              <a:buChar char="▸"/>
            </a:pPr>
            <a:r>
              <a:rPr lang="en-GB" sz="1200"/>
              <a:t>Sharp corner in Simulation results is due to the laminar-turbulent transition modelling</a:t>
            </a:r>
            <a:endParaRPr sz="1200"/>
          </a:p>
          <a:p>
            <a:pPr indent="-304800" lvl="0" marL="457200" rtl="0" algn="l">
              <a:spcBef>
                <a:spcPts val="1000"/>
              </a:spcBef>
              <a:spcAft>
                <a:spcPts val="0"/>
              </a:spcAft>
              <a:buClr>
                <a:srgbClr val="CEB87B"/>
              </a:buClr>
              <a:buSzPts val="1200"/>
              <a:buChar char="▸"/>
            </a:pPr>
            <a:r>
              <a:rPr lang="en-GB" sz="1200"/>
              <a:t>Strong agreement in the laminar region</a:t>
            </a:r>
            <a:endParaRPr sz="1200"/>
          </a:p>
          <a:p>
            <a:pPr indent="-304800" lvl="0" marL="457200" rtl="0" algn="l">
              <a:spcBef>
                <a:spcPts val="1000"/>
              </a:spcBef>
              <a:spcAft>
                <a:spcPts val="1000"/>
              </a:spcAft>
              <a:buClr>
                <a:srgbClr val="CEB87B"/>
              </a:buClr>
              <a:buSzPts val="1200"/>
              <a:buChar char="▸"/>
            </a:pPr>
            <a:r>
              <a:rPr lang="en-GB" sz="1200"/>
              <a:t>Unfortunate that there is not more data to see how well the turbulent heat transfer matches</a:t>
            </a:r>
            <a:endParaRPr sz="1200"/>
          </a:p>
        </p:txBody>
      </p:sp>
      <p:sp>
        <p:nvSpPr>
          <p:cNvPr id="712" name="Google Shape;712;p35"/>
          <p:cNvSpPr txBox="1"/>
          <p:nvPr/>
        </p:nvSpPr>
        <p:spPr>
          <a:xfrm>
            <a:off x="0" y="1318438"/>
            <a:ext cx="5587500" cy="14757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CEB87B"/>
              </a:buClr>
              <a:buSzPts val="1200"/>
              <a:buFont typeface="Montserrat"/>
              <a:buChar char="▸"/>
            </a:pPr>
            <a:r>
              <a:rPr b="1" lang="en-GB" sz="1200">
                <a:solidFill>
                  <a:schemeClr val="dk2"/>
                </a:solidFill>
                <a:latin typeface="Montserrat"/>
                <a:ea typeface="Montserrat"/>
                <a:cs typeface="Montserrat"/>
                <a:sym typeface="Montserrat"/>
              </a:rPr>
              <a:t>HiFire-</a:t>
            </a:r>
            <a:r>
              <a:rPr b="1" lang="en-GB" sz="1200">
                <a:solidFill>
                  <a:srgbClr val="CC0000"/>
                </a:solidFill>
                <a:latin typeface="Montserrat"/>
                <a:ea typeface="Montserrat"/>
                <a:cs typeface="Montserrat"/>
                <a:sym typeface="Montserrat"/>
              </a:rPr>
              <a:t>5B</a:t>
            </a:r>
            <a:r>
              <a:rPr lang="en-GB" sz="1200">
                <a:solidFill>
                  <a:schemeClr val="dk2"/>
                </a:solidFill>
                <a:latin typeface="Montserrat"/>
                <a:ea typeface="Montserrat"/>
                <a:cs typeface="Montserrat"/>
                <a:sym typeface="Montserrat"/>
              </a:rPr>
              <a:t> is the same as the </a:t>
            </a:r>
            <a:r>
              <a:rPr b="1" lang="en-GB" sz="1200">
                <a:solidFill>
                  <a:schemeClr val="dk2"/>
                </a:solidFill>
                <a:latin typeface="Montserrat"/>
                <a:ea typeface="Montserrat"/>
                <a:cs typeface="Montserrat"/>
                <a:sym typeface="Montserrat"/>
              </a:rPr>
              <a:t>HiFire-5</a:t>
            </a:r>
            <a:r>
              <a:rPr lang="en-GB" sz="1200">
                <a:solidFill>
                  <a:schemeClr val="dk2"/>
                </a:solidFill>
                <a:latin typeface="Montserrat"/>
                <a:ea typeface="Montserrat"/>
                <a:cs typeface="Montserrat"/>
                <a:sym typeface="Montserrat"/>
              </a:rPr>
              <a:t>, but the second stage lit correctly, and achieved nearly Mach 8 on descent</a:t>
            </a:r>
            <a:endParaRPr sz="1200">
              <a:solidFill>
                <a:schemeClr val="dk2"/>
              </a:solidFill>
              <a:latin typeface="Montserrat"/>
              <a:ea typeface="Montserrat"/>
              <a:cs typeface="Montserrat"/>
              <a:sym typeface="Montserrat"/>
            </a:endParaRPr>
          </a:p>
          <a:p>
            <a:pPr indent="-304800" lvl="0" marL="457200" rtl="0" algn="l">
              <a:lnSpc>
                <a:spcPct val="115000"/>
              </a:lnSpc>
              <a:spcBef>
                <a:spcPts val="1000"/>
              </a:spcBef>
              <a:spcAft>
                <a:spcPts val="0"/>
              </a:spcAft>
              <a:buClr>
                <a:srgbClr val="CEB87B"/>
              </a:buClr>
              <a:buSzPts val="1200"/>
              <a:buFont typeface="Montserrat"/>
              <a:buChar char="▸"/>
            </a:pPr>
            <a:r>
              <a:rPr lang="en-GB" sz="1200">
                <a:solidFill>
                  <a:schemeClr val="dk2"/>
                </a:solidFill>
                <a:latin typeface="Montserrat"/>
                <a:ea typeface="Montserrat"/>
                <a:cs typeface="Montserrat"/>
                <a:sym typeface="Montserrat"/>
              </a:rPr>
              <a:t>Little ascent data is readily available from the reports, so the descent data is used instead.</a:t>
            </a:r>
            <a:endParaRPr sz="1200">
              <a:solidFill>
                <a:schemeClr val="dk2"/>
              </a:solidFill>
              <a:latin typeface="Montserrat"/>
              <a:ea typeface="Montserrat"/>
              <a:cs typeface="Montserrat"/>
              <a:sym typeface="Montserrat"/>
            </a:endParaRPr>
          </a:p>
          <a:p>
            <a:pPr indent="-304800" lvl="0" marL="457200" rtl="0" algn="l">
              <a:lnSpc>
                <a:spcPct val="115000"/>
              </a:lnSpc>
              <a:spcBef>
                <a:spcPts val="1000"/>
              </a:spcBef>
              <a:spcAft>
                <a:spcPts val="1000"/>
              </a:spcAft>
              <a:buClr>
                <a:srgbClr val="CEB87B"/>
              </a:buClr>
              <a:buSzPts val="1200"/>
              <a:buFont typeface="Montserrat"/>
              <a:buChar char="▸"/>
            </a:pPr>
            <a:r>
              <a:rPr lang="en-GB" sz="1200">
                <a:solidFill>
                  <a:schemeClr val="dk2"/>
                </a:solidFill>
                <a:latin typeface="Montserrat"/>
                <a:ea typeface="Montserrat"/>
                <a:cs typeface="Montserrat"/>
                <a:sym typeface="Montserrat"/>
              </a:rPr>
              <a:t>Relatively short time range where data is available (&lt;10 seconds)</a:t>
            </a:r>
            <a:endParaRPr>
              <a:latin typeface="Montserrat"/>
              <a:ea typeface="Montserrat"/>
              <a:cs typeface="Montserrat"/>
              <a:sym typeface="Montserrat"/>
            </a:endParaRPr>
          </a:p>
        </p:txBody>
      </p:sp>
      <p:sp>
        <p:nvSpPr>
          <p:cNvPr id="713" name="Google Shape;713;p35"/>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714" name="Google Shape;714;p35"/>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715" name="Google Shape;715;p35"/>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716" name="Google Shape;716;p35"/>
          <p:cNvSpPr/>
          <p:nvPr/>
        </p:nvSpPr>
        <p:spPr>
          <a:xfrm>
            <a:off x="4386253"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717" name="Google Shape;717;p35"/>
          <p:cNvSpPr/>
          <p:nvPr/>
        </p:nvSpPr>
        <p:spPr>
          <a:xfrm>
            <a:off x="5291244"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718" name="Google Shape;718;p35"/>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719" name="Google Shape;719;p35"/>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720" name="Google Shape;720;p35"/>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721" name="Google Shape;721;p35"/>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722" name="Google Shape;722;p35"/>
          <p:cNvSpPr/>
          <p:nvPr/>
        </p:nvSpPr>
        <p:spPr>
          <a:xfrm>
            <a:off x="4386253"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723" name="Google Shape;723;p35"/>
          <p:cNvSpPr/>
          <p:nvPr/>
        </p:nvSpPr>
        <p:spPr>
          <a:xfrm>
            <a:off x="5291244"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724" name="Google Shape;724;p35"/>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725" name="Google Shape;725;p35"/>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726" name="Google Shape;726;p35"/>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727" name="Google Shape;727;p35"/>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728" name="Google Shape;728;p35"/>
          <p:cNvSpPr/>
          <p:nvPr/>
        </p:nvSpPr>
        <p:spPr>
          <a:xfrm>
            <a:off x="4386253"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729" name="Google Shape;729;p35"/>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730" name="Google Shape;730;p35"/>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731" name="Google Shape;731;p35"/>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732" name="Google Shape;732;p35"/>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733" name="Google Shape;733;p35"/>
          <p:cNvSpPr/>
          <p:nvPr/>
        </p:nvSpPr>
        <p:spPr>
          <a:xfrm>
            <a:off x="3480224"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734" name="Google Shape;734;p35"/>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735" name="Google Shape;735;p35"/>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736" name="Google Shape;736;p35"/>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737" name="Google Shape;737;p35"/>
          <p:cNvSpPr/>
          <p:nvPr/>
        </p:nvSpPr>
        <p:spPr>
          <a:xfrm>
            <a:off x="2574175"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738" name="Google Shape;738;p35"/>
          <p:cNvSpPr txBox="1"/>
          <p:nvPr/>
        </p:nvSpPr>
        <p:spPr>
          <a:xfrm>
            <a:off x="3607750" y="245200"/>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739" name="Google Shape;739;p35"/>
          <p:cNvSpPr/>
          <p:nvPr/>
        </p:nvSpPr>
        <p:spPr>
          <a:xfrm>
            <a:off x="3480224"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740" name="Google Shape;740;p35"/>
          <p:cNvSpPr/>
          <p:nvPr/>
        </p:nvSpPr>
        <p:spPr>
          <a:xfrm>
            <a:off x="4386253"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741" name="Google Shape;741;p35"/>
          <p:cNvSpPr/>
          <p:nvPr/>
        </p:nvSpPr>
        <p:spPr>
          <a:xfrm>
            <a:off x="5291244"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742" name="Google Shape;742;p35"/>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743" name="Google Shape;743;p35"/>
          <p:cNvSpPr/>
          <p:nvPr/>
        </p:nvSpPr>
        <p:spPr>
          <a:xfrm>
            <a:off x="2574175"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744" name="Google Shape;744;p35"/>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745" name="Google Shape;745;p35"/>
          <p:cNvSpPr/>
          <p:nvPr/>
        </p:nvSpPr>
        <p:spPr>
          <a:xfrm>
            <a:off x="348022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746" name="Google Shape;746;p35"/>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747" name="Google Shape;747;p35"/>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748" name="Google Shape;748;p35"/>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749" name="Google Shape;749;p35"/>
          <p:cNvSpPr/>
          <p:nvPr/>
        </p:nvSpPr>
        <p:spPr>
          <a:xfrm>
            <a:off x="2574175"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750" name="Google Shape;750;p35"/>
          <p:cNvSpPr txBox="1"/>
          <p:nvPr/>
        </p:nvSpPr>
        <p:spPr>
          <a:xfrm>
            <a:off x="36213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751" name="Google Shape;751;p35"/>
          <p:cNvSpPr/>
          <p:nvPr/>
        </p:nvSpPr>
        <p:spPr>
          <a:xfrm>
            <a:off x="3480224"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752" name="Google Shape;752;p35"/>
          <p:cNvSpPr/>
          <p:nvPr/>
        </p:nvSpPr>
        <p:spPr>
          <a:xfrm>
            <a:off x="4386253"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753" name="Google Shape;753;p35"/>
          <p:cNvSpPr/>
          <p:nvPr/>
        </p:nvSpPr>
        <p:spPr>
          <a:xfrm>
            <a:off x="5291244"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754" name="Google Shape;754;p35"/>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36"/>
          <p:cNvSpPr txBox="1"/>
          <p:nvPr>
            <p:ph type="title"/>
          </p:nvPr>
        </p:nvSpPr>
        <p:spPr>
          <a:xfrm>
            <a:off x="522700" y="521775"/>
            <a:ext cx="810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Background</a:t>
            </a:r>
            <a:endParaRPr/>
          </a:p>
        </p:txBody>
      </p:sp>
      <p:sp>
        <p:nvSpPr>
          <p:cNvPr id="760" name="Google Shape;760;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61" name="Google Shape;761;p36"/>
          <p:cNvSpPr txBox="1"/>
          <p:nvPr/>
        </p:nvSpPr>
        <p:spPr>
          <a:xfrm>
            <a:off x="463150" y="1204850"/>
            <a:ext cx="2886300" cy="794100"/>
          </a:xfrm>
          <a:prstGeom prst="rect">
            <a:avLst/>
          </a:prstGeom>
          <a:solidFill>
            <a:srgbClr val="666666"/>
          </a:solid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2"/>
              </a:buClr>
              <a:buSzPts val="1200"/>
              <a:buFont typeface="Montserrat"/>
              <a:buAutoNum type="arabicPeriod"/>
            </a:pPr>
            <a:r>
              <a:rPr b="1" lang="en-GB" sz="1200">
                <a:solidFill>
                  <a:schemeClr val="dk2"/>
                </a:solidFill>
                <a:latin typeface="Montserrat"/>
                <a:ea typeface="Montserrat"/>
                <a:cs typeface="Montserrat"/>
                <a:sym typeface="Montserrat"/>
              </a:rPr>
              <a:t>Project Background</a:t>
            </a:r>
            <a:endParaRPr b="1" sz="1200">
              <a:solidFill>
                <a:schemeClr val="dk2"/>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2"/>
              </a:buClr>
              <a:buSzPts val="1200"/>
              <a:buFont typeface="Montserrat"/>
              <a:buAutoNum type="alphaLcPeriod"/>
            </a:pPr>
            <a:r>
              <a:rPr lang="en-GB" sz="1200">
                <a:solidFill>
                  <a:schemeClr val="dk2"/>
                </a:solidFill>
                <a:latin typeface="Montserrat"/>
                <a:ea typeface="Montserrat"/>
                <a:cs typeface="Montserrat"/>
                <a:sym typeface="Montserrat"/>
              </a:rPr>
              <a:t>Source</a:t>
            </a:r>
            <a:endParaRPr sz="1200">
              <a:solidFill>
                <a:schemeClr val="dk2"/>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2"/>
              </a:buClr>
              <a:buSzPts val="1200"/>
              <a:buFont typeface="Montserrat"/>
              <a:buAutoNum type="alphaLcPeriod"/>
            </a:pPr>
            <a:r>
              <a:rPr lang="en-GB" sz="1200">
                <a:solidFill>
                  <a:schemeClr val="dk2"/>
                </a:solidFill>
                <a:latin typeface="Montserrat"/>
                <a:ea typeface="Montserrat"/>
                <a:cs typeface="Montserrat"/>
                <a:sym typeface="Montserrat"/>
              </a:rPr>
              <a:t>Ablation Phenomenon</a:t>
            </a:r>
            <a:endParaRPr sz="1200">
              <a:solidFill>
                <a:schemeClr val="dk2"/>
              </a:solidFill>
              <a:latin typeface="Montserrat"/>
              <a:ea typeface="Montserrat"/>
              <a:cs typeface="Montserrat"/>
              <a:sym typeface="Montserrat"/>
            </a:endParaRPr>
          </a:p>
        </p:txBody>
      </p:sp>
      <p:sp>
        <p:nvSpPr>
          <p:cNvPr id="762" name="Google Shape;762;p36"/>
          <p:cNvSpPr txBox="1"/>
          <p:nvPr/>
        </p:nvSpPr>
        <p:spPr>
          <a:xfrm>
            <a:off x="493150" y="2440125"/>
            <a:ext cx="2826300" cy="759300"/>
          </a:xfrm>
          <a:prstGeom prst="rect">
            <a:avLst/>
          </a:prstGeom>
          <a:solidFill>
            <a:srgbClr val="666666"/>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200">
                <a:solidFill>
                  <a:schemeClr val="dk2"/>
                </a:solidFill>
                <a:latin typeface="Montserrat"/>
                <a:ea typeface="Montserrat"/>
                <a:cs typeface="Montserrat"/>
                <a:sym typeface="Montserrat"/>
              </a:rPr>
              <a:t>2. Simulation Methodology</a:t>
            </a:r>
            <a:endParaRPr b="1" sz="1200">
              <a:solidFill>
                <a:schemeClr val="dk2"/>
              </a:solidFill>
              <a:latin typeface="Montserrat"/>
              <a:ea typeface="Montserrat"/>
              <a:cs typeface="Montserrat"/>
              <a:sym typeface="Montserrat"/>
            </a:endParaRPr>
          </a:p>
          <a:p>
            <a:pPr indent="-304800" lvl="0" marL="457200" rtl="0" algn="l">
              <a:lnSpc>
                <a:spcPct val="100000"/>
              </a:lnSpc>
              <a:spcBef>
                <a:spcPts val="160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Time+Space Discretization</a:t>
            </a:r>
            <a:endParaRPr b="1" sz="1200">
              <a:solidFill>
                <a:schemeClr val="dk2"/>
              </a:solidFill>
              <a:latin typeface="Montserrat"/>
              <a:ea typeface="Montserrat"/>
              <a:cs typeface="Montserrat"/>
              <a:sym typeface="Montserrat"/>
            </a:endParaRPr>
          </a:p>
        </p:txBody>
      </p:sp>
      <p:sp>
        <p:nvSpPr>
          <p:cNvPr id="763" name="Google Shape;763;p36"/>
          <p:cNvSpPr txBox="1"/>
          <p:nvPr/>
        </p:nvSpPr>
        <p:spPr>
          <a:xfrm>
            <a:off x="493150" y="3689475"/>
            <a:ext cx="2826300" cy="1313400"/>
          </a:xfrm>
          <a:prstGeom prst="rect">
            <a:avLst/>
          </a:prstGeom>
          <a:solidFill>
            <a:srgbClr val="666666"/>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200">
                <a:solidFill>
                  <a:schemeClr val="dk2"/>
                </a:solidFill>
                <a:latin typeface="Montserrat"/>
                <a:ea typeface="Montserrat"/>
                <a:cs typeface="Montserrat"/>
                <a:sym typeface="Montserrat"/>
              </a:rPr>
              <a:t>3. Theory</a:t>
            </a:r>
            <a:endParaRPr b="1" sz="1200">
              <a:solidFill>
                <a:schemeClr val="dk2"/>
              </a:solidFill>
              <a:latin typeface="Montserrat"/>
              <a:ea typeface="Montserrat"/>
              <a:cs typeface="Montserrat"/>
              <a:sym typeface="Montserrat"/>
            </a:endParaRPr>
          </a:p>
          <a:p>
            <a:pPr indent="-304800" lvl="0" marL="457200" rtl="0" algn="l">
              <a:lnSpc>
                <a:spcPct val="100000"/>
              </a:lnSpc>
              <a:spcBef>
                <a:spcPts val="160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One-Dimensional Heat Transfer</a:t>
            </a:r>
            <a:endParaRPr sz="1200">
              <a:solidFill>
                <a:schemeClr val="dk2"/>
              </a:solidFill>
              <a:latin typeface="Montserrat"/>
              <a:ea typeface="Montserrat"/>
              <a:cs typeface="Montserrat"/>
              <a:sym typeface="Montserrat"/>
            </a:endParaRPr>
          </a:p>
          <a:p>
            <a:pPr indent="-304800" lvl="0" marL="457200" rtl="0" algn="l">
              <a:lnSpc>
                <a:spcPct val="100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Aerothermal Modelling</a:t>
            </a:r>
            <a:endParaRPr sz="1200">
              <a:solidFill>
                <a:schemeClr val="dk2"/>
              </a:solidFill>
              <a:latin typeface="Montserrat"/>
              <a:ea typeface="Montserrat"/>
              <a:cs typeface="Montserrat"/>
              <a:sym typeface="Montserrat"/>
            </a:endParaRPr>
          </a:p>
          <a:p>
            <a:pPr indent="-304800" lvl="0" marL="457200" rtl="0" algn="l">
              <a:lnSpc>
                <a:spcPct val="100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Ablation Modelling</a:t>
            </a:r>
            <a:endParaRPr b="1" sz="1200">
              <a:solidFill>
                <a:schemeClr val="dk2"/>
              </a:solidFill>
              <a:latin typeface="Montserrat"/>
              <a:ea typeface="Montserrat"/>
              <a:cs typeface="Montserrat"/>
              <a:sym typeface="Montserrat"/>
            </a:endParaRPr>
          </a:p>
        </p:txBody>
      </p:sp>
      <p:sp>
        <p:nvSpPr>
          <p:cNvPr id="764" name="Google Shape;764;p36"/>
          <p:cNvSpPr txBox="1"/>
          <p:nvPr/>
        </p:nvSpPr>
        <p:spPr>
          <a:xfrm>
            <a:off x="5203250" y="1352850"/>
            <a:ext cx="2886300" cy="1636800"/>
          </a:xfrm>
          <a:prstGeom prst="rect">
            <a:avLst/>
          </a:prstGeom>
          <a:solidFill>
            <a:srgbClr val="666666"/>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solidFill>
                  <a:schemeClr val="dk2"/>
                </a:solidFill>
                <a:latin typeface="Montserrat"/>
                <a:ea typeface="Montserrat"/>
                <a:cs typeface="Montserrat"/>
                <a:sym typeface="Montserrat"/>
              </a:rPr>
              <a:t>4. Verification and Validation of Software</a:t>
            </a:r>
            <a:endParaRPr b="1" sz="1200">
              <a:solidFill>
                <a:schemeClr val="dk2"/>
              </a:solidFill>
              <a:latin typeface="Montserrat"/>
              <a:ea typeface="Montserrat"/>
              <a:cs typeface="Montserrat"/>
              <a:sym typeface="Montserrat"/>
            </a:endParaRPr>
          </a:p>
          <a:p>
            <a:pPr indent="-304800" lvl="0" marL="457200" rtl="0" algn="l">
              <a:lnSpc>
                <a:spcPct val="115000"/>
              </a:lnSpc>
              <a:spcBef>
                <a:spcPts val="160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Arcjet Ablative Verification</a:t>
            </a:r>
            <a:endParaRPr sz="1200">
              <a:solidFill>
                <a:schemeClr val="dk2"/>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Aerothermal Verification</a:t>
            </a:r>
            <a:endParaRPr sz="1200">
              <a:solidFill>
                <a:schemeClr val="dk2"/>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Hifire-5</a:t>
            </a:r>
            <a:endParaRPr sz="1200">
              <a:solidFill>
                <a:schemeClr val="dk2"/>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Hifire-5B</a:t>
            </a:r>
            <a:endParaRPr b="1" sz="1200">
              <a:solidFill>
                <a:schemeClr val="dk2"/>
              </a:solidFill>
              <a:latin typeface="Montserrat"/>
              <a:ea typeface="Montserrat"/>
              <a:cs typeface="Montserrat"/>
              <a:sym typeface="Montserrat"/>
            </a:endParaRPr>
          </a:p>
        </p:txBody>
      </p:sp>
      <p:sp>
        <p:nvSpPr>
          <p:cNvPr id="765" name="Google Shape;765;p36"/>
          <p:cNvSpPr txBox="1"/>
          <p:nvPr/>
        </p:nvSpPr>
        <p:spPr>
          <a:xfrm>
            <a:off x="5203250" y="3526775"/>
            <a:ext cx="2886300" cy="1212000"/>
          </a:xfrm>
          <a:prstGeom prst="rect">
            <a:avLst/>
          </a:prstGeom>
          <a:solidFill>
            <a:srgbClr val="CEB87B"/>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solidFill>
                  <a:schemeClr val="dk2"/>
                </a:solidFill>
                <a:latin typeface="Montserrat"/>
                <a:ea typeface="Montserrat"/>
                <a:cs typeface="Montserrat"/>
                <a:sym typeface="Montserrat"/>
              </a:rPr>
              <a:t>5. Final Discussion</a:t>
            </a:r>
            <a:endParaRPr b="1" sz="1200">
              <a:solidFill>
                <a:schemeClr val="dk2"/>
              </a:solidFill>
              <a:latin typeface="Montserrat"/>
              <a:ea typeface="Montserrat"/>
              <a:cs typeface="Montserrat"/>
              <a:sym typeface="Montserrat"/>
            </a:endParaRPr>
          </a:p>
          <a:p>
            <a:pPr indent="-304800" lvl="0" marL="457200" rtl="0" algn="l">
              <a:lnSpc>
                <a:spcPct val="115000"/>
              </a:lnSpc>
              <a:spcBef>
                <a:spcPts val="160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Status</a:t>
            </a:r>
            <a:endParaRPr sz="1200">
              <a:solidFill>
                <a:schemeClr val="dk2"/>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Future Improvements</a:t>
            </a:r>
            <a:endParaRPr sz="1200">
              <a:solidFill>
                <a:schemeClr val="dk2"/>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Additional Software</a:t>
            </a:r>
            <a:endParaRPr sz="1200">
              <a:solidFill>
                <a:schemeClr val="dk2"/>
              </a:solidFill>
              <a:latin typeface="Montserrat"/>
              <a:ea typeface="Montserrat"/>
              <a:cs typeface="Montserrat"/>
              <a:sym typeface="Montserrat"/>
            </a:endParaRPr>
          </a:p>
        </p:txBody>
      </p:sp>
      <p:cxnSp>
        <p:nvCxnSpPr>
          <p:cNvPr id="766" name="Google Shape;766;p36"/>
          <p:cNvCxnSpPr>
            <a:stCxn id="761" idx="2"/>
            <a:endCxn id="762" idx="0"/>
          </p:cNvCxnSpPr>
          <p:nvPr/>
        </p:nvCxnSpPr>
        <p:spPr>
          <a:xfrm>
            <a:off x="1906300" y="1998950"/>
            <a:ext cx="0" cy="441300"/>
          </a:xfrm>
          <a:prstGeom prst="straightConnector1">
            <a:avLst/>
          </a:prstGeom>
          <a:noFill/>
          <a:ln cap="flat" cmpd="sng" w="9525">
            <a:solidFill>
              <a:schemeClr val="dk2"/>
            </a:solidFill>
            <a:prstDash val="solid"/>
            <a:round/>
            <a:headEnd len="med" w="med" type="none"/>
            <a:tailEnd len="med" w="med" type="triangle"/>
          </a:ln>
        </p:spPr>
      </p:cxnSp>
      <p:cxnSp>
        <p:nvCxnSpPr>
          <p:cNvPr id="767" name="Google Shape;767;p36"/>
          <p:cNvCxnSpPr>
            <a:stCxn id="762" idx="2"/>
            <a:endCxn id="763" idx="0"/>
          </p:cNvCxnSpPr>
          <p:nvPr/>
        </p:nvCxnSpPr>
        <p:spPr>
          <a:xfrm>
            <a:off x="1906300" y="3199425"/>
            <a:ext cx="0" cy="490200"/>
          </a:xfrm>
          <a:prstGeom prst="straightConnector1">
            <a:avLst/>
          </a:prstGeom>
          <a:noFill/>
          <a:ln cap="flat" cmpd="sng" w="9525">
            <a:solidFill>
              <a:schemeClr val="dk2"/>
            </a:solidFill>
            <a:prstDash val="solid"/>
            <a:round/>
            <a:headEnd len="med" w="med" type="none"/>
            <a:tailEnd len="med" w="med" type="triangle"/>
          </a:ln>
        </p:spPr>
      </p:cxnSp>
      <p:cxnSp>
        <p:nvCxnSpPr>
          <p:cNvPr id="768" name="Google Shape;768;p36"/>
          <p:cNvCxnSpPr>
            <a:stCxn id="763" idx="3"/>
            <a:endCxn id="764" idx="1"/>
          </p:cNvCxnSpPr>
          <p:nvPr/>
        </p:nvCxnSpPr>
        <p:spPr>
          <a:xfrm flipH="1" rot="10800000">
            <a:off x="3319450" y="2171175"/>
            <a:ext cx="1883700" cy="2175000"/>
          </a:xfrm>
          <a:prstGeom prst="bentConnector3">
            <a:avLst>
              <a:gd fmla="val 50003" name="adj1"/>
            </a:avLst>
          </a:prstGeom>
          <a:noFill/>
          <a:ln cap="flat" cmpd="sng" w="9525">
            <a:solidFill>
              <a:schemeClr val="dk2"/>
            </a:solidFill>
            <a:prstDash val="solid"/>
            <a:round/>
            <a:headEnd len="med" w="med" type="none"/>
            <a:tailEnd len="med" w="med" type="triangle"/>
          </a:ln>
        </p:spPr>
      </p:cxnSp>
      <p:cxnSp>
        <p:nvCxnSpPr>
          <p:cNvPr id="769" name="Google Shape;769;p36"/>
          <p:cNvCxnSpPr>
            <a:stCxn id="764" idx="2"/>
            <a:endCxn id="765" idx="0"/>
          </p:cNvCxnSpPr>
          <p:nvPr/>
        </p:nvCxnSpPr>
        <p:spPr>
          <a:xfrm>
            <a:off x="6646400" y="2989650"/>
            <a:ext cx="0" cy="537000"/>
          </a:xfrm>
          <a:prstGeom prst="straightConnector1">
            <a:avLst/>
          </a:prstGeom>
          <a:noFill/>
          <a:ln cap="flat" cmpd="sng" w="9525">
            <a:solidFill>
              <a:schemeClr val="dk2"/>
            </a:solidFill>
            <a:prstDash val="solid"/>
            <a:round/>
            <a:headEnd len="med" w="med" type="none"/>
            <a:tailEnd len="med" w="med" type="triangle"/>
          </a:ln>
        </p:spPr>
      </p:cxnSp>
      <p:sp>
        <p:nvSpPr>
          <p:cNvPr id="770" name="Google Shape;770;p36"/>
          <p:cNvSpPr/>
          <p:nvPr/>
        </p:nvSpPr>
        <p:spPr>
          <a:xfrm>
            <a:off x="2574175"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771" name="Google Shape;771;p36"/>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772" name="Google Shape;772;p36"/>
          <p:cNvSpPr/>
          <p:nvPr/>
        </p:nvSpPr>
        <p:spPr>
          <a:xfrm>
            <a:off x="348022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773" name="Google Shape;773;p36"/>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774" name="Google Shape;774;p36"/>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775" name="Google Shape;775;p36"/>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776" name="Google Shape;776;p36"/>
          <p:cNvSpPr/>
          <p:nvPr/>
        </p:nvSpPr>
        <p:spPr>
          <a:xfrm>
            <a:off x="2574175"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777" name="Google Shape;777;p36"/>
          <p:cNvSpPr txBox="1"/>
          <p:nvPr/>
        </p:nvSpPr>
        <p:spPr>
          <a:xfrm>
            <a:off x="36213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778" name="Google Shape;778;p36"/>
          <p:cNvSpPr/>
          <p:nvPr/>
        </p:nvSpPr>
        <p:spPr>
          <a:xfrm>
            <a:off x="3480224"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779" name="Google Shape;779;p36"/>
          <p:cNvSpPr/>
          <p:nvPr/>
        </p:nvSpPr>
        <p:spPr>
          <a:xfrm>
            <a:off x="4386253"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780" name="Google Shape;780;p36"/>
          <p:cNvSpPr/>
          <p:nvPr/>
        </p:nvSpPr>
        <p:spPr>
          <a:xfrm>
            <a:off x="5291244"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781" name="Google Shape;781;p36"/>
          <p:cNvSpPr/>
          <p:nvPr/>
        </p:nvSpPr>
        <p:spPr>
          <a:xfrm>
            <a:off x="6198336" y="59500"/>
            <a:ext cx="10221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37"/>
          <p:cNvSpPr txBox="1"/>
          <p:nvPr>
            <p:ph type="title"/>
          </p:nvPr>
        </p:nvSpPr>
        <p:spPr>
          <a:xfrm>
            <a:off x="533450" y="780150"/>
            <a:ext cx="810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Unresolved Issues</a:t>
            </a:r>
            <a:endParaRPr/>
          </a:p>
        </p:txBody>
      </p:sp>
      <p:sp>
        <p:nvSpPr>
          <p:cNvPr id="787" name="Google Shape;787;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788" name="Google Shape;788;p37"/>
          <p:cNvPicPr preferRelativeResize="0"/>
          <p:nvPr/>
        </p:nvPicPr>
        <p:blipFill>
          <a:blip r:embed="rId3">
            <a:alphaModFix/>
          </a:blip>
          <a:stretch>
            <a:fillRect/>
          </a:stretch>
        </p:blipFill>
        <p:spPr>
          <a:xfrm>
            <a:off x="6330550" y="521675"/>
            <a:ext cx="2252624" cy="2163300"/>
          </a:xfrm>
          <a:prstGeom prst="rect">
            <a:avLst/>
          </a:prstGeom>
          <a:noFill/>
          <a:ln>
            <a:noFill/>
          </a:ln>
        </p:spPr>
      </p:pic>
      <p:pic>
        <p:nvPicPr>
          <p:cNvPr id="789" name="Google Shape;789;p37"/>
          <p:cNvPicPr preferRelativeResize="0"/>
          <p:nvPr/>
        </p:nvPicPr>
        <p:blipFill>
          <a:blip r:embed="rId4">
            <a:alphaModFix/>
          </a:blip>
          <a:stretch>
            <a:fillRect/>
          </a:stretch>
        </p:blipFill>
        <p:spPr>
          <a:xfrm>
            <a:off x="6193473" y="2684975"/>
            <a:ext cx="2950525" cy="2041500"/>
          </a:xfrm>
          <a:prstGeom prst="rect">
            <a:avLst/>
          </a:prstGeom>
          <a:noFill/>
          <a:ln>
            <a:noFill/>
          </a:ln>
        </p:spPr>
      </p:pic>
      <p:sp>
        <p:nvSpPr>
          <p:cNvPr id="790" name="Google Shape;790;p37"/>
          <p:cNvSpPr txBox="1"/>
          <p:nvPr>
            <p:ph idx="1" type="body"/>
          </p:nvPr>
        </p:nvSpPr>
        <p:spPr>
          <a:xfrm>
            <a:off x="0" y="1196200"/>
            <a:ext cx="64293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CEB87B"/>
              </a:buClr>
              <a:buSzPts val="1200"/>
              <a:buChar char="▸"/>
            </a:pPr>
            <a:r>
              <a:rPr b="1" lang="en-GB" sz="1200"/>
              <a:t>Modelling of Ablative-Structural interface needs to be worked out</a:t>
            </a:r>
            <a:endParaRPr b="1" sz="1200"/>
          </a:p>
          <a:p>
            <a:pPr indent="-304800" lvl="1" marL="914400" rtl="0" algn="l">
              <a:spcBef>
                <a:spcPts val="1000"/>
              </a:spcBef>
              <a:spcAft>
                <a:spcPts val="0"/>
              </a:spcAft>
              <a:buSzPts val="1200"/>
              <a:buChar char="○"/>
            </a:pPr>
            <a:r>
              <a:rPr lang="en-GB" sz="1200"/>
              <a:t>Can be handled by the software fine, but the </a:t>
            </a:r>
            <a:r>
              <a:rPr lang="en-GB" sz="1200"/>
              <a:t>actual</a:t>
            </a:r>
            <a:r>
              <a:rPr lang="en-GB" sz="1200"/>
              <a:t> determination of the heat transfer coefficient between an interface needs to be sorted before being able to use this model</a:t>
            </a:r>
            <a:endParaRPr sz="1200"/>
          </a:p>
          <a:p>
            <a:pPr indent="-304800" lvl="0" marL="457200" rtl="0" algn="l">
              <a:spcBef>
                <a:spcPts val="1000"/>
              </a:spcBef>
              <a:spcAft>
                <a:spcPts val="0"/>
              </a:spcAft>
              <a:buClr>
                <a:srgbClr val="CEB87B"/>
              </a:buClr>
              <a:buSzPts val="1200"/>
              <a:buChar char="▸"/>
            </a:pPr>
            <a:r>
              <a:rPr lang="en-GB" sz="1200"/>
              <a:t>Oscillations in the Ablation temperature plots</a:t>
            </a:r>
            <a:endParaRPr sz="1200"/>
          </a:p>
          <a:p>
            <a:pPr indent="-304800" lvl="1" marL="914400" rtl="0" algn="l">
              <a:spcBef>
                <a:spcPts val="1000"/>
              </a:spcBef>
              <a:spcAft>
                <a:spcPts val="0"/>
              </a:spcAft>
              <a:buSzPts val="1200"/>
              <a:buChar char="○"/>
            </a:pPr>
            <a:r>
              <a:rPr lang="en-GB" sz="1200"/>
              <a:t>Still few small bugs in the Ablation modelling</a:t>
            </a:r>
            <a:endParaRPr sz="1200"/>
          </a:p>
          <a:p>
            <a:pPr indent="-304800" lvl="1" marL="914400" rtl="0" algn="l">
              <a:spcBef>
                <a:spcPts val="1000"/>
              </a:spcBef>
              <a:spcAft>
                <a:spcPts val="0"/>
              </a:spcAft>
              <a:buSzPts val="1200"/>
              <a:buChar char="○"/>
            </a:pPr>
            <a:r>
              <a:rPr lang="en-GB" sz="1200"/>
              <a:t>Likely to do with Eckert reference temperature recursion issue I ran into. Has been resolved, just needs to be retrofit for the Arcjet verification case</a:t>
            </a:r>
            <a:endParaRPr sz="1200"/>
          </a:p>
          <a:p>
            <a:pPr indent="-304800" lvl="0" marL="457200" rtl="0" algn="l">
              <a:spcBef>
                <a:spcPts val="1000"/>
              </a:spcBef>
              <a:spcAft>
                <a:spcPts val="0"/>
              </a:spcAft>
              <a:buClr>
                <a:srgbClr val="CEB87B"/>
              </a:buClr>
              <a:buSzPts val="1200"/>
              <a:buChar char="▸"/>
            </a:pPr>
            <a:r>
              <a:rPr b="1" lang="en-GB" sz="1200"/>
              <a:t>MATERIAL PROPERTIES</a:t>
            </a:r>
            <a:endParaRPr b="1" sz="1200"/>
          </a:p>
          <a:p>
            <a:pPr indent="-304800" lvl="1" marL="914400" rtl="0" algn="l">
              <a:spcBef>
                <a:spcPts val="1000"/>
              </a:spcBef>
              <a:spcAft>
                <a:spcPts val="0"/>
              </a:spcAft>
              <a:buSzPts val="1200"/>
              <a:buChar char="○"/>
            </a:pPr>
            <a:r>
              <a:rPr lang="en-GB" sz="1200"/>
              <a:t>Arcjet case material props definitely </a:t>
            </a:r>
            <a:r>
              <a:rPr i="1" lang="en-GB" sz="1200"/>
              <a:t>sus</a:t>
            </a:r>
            <a:r>
              <a:rPr lang="en-GB" sz="1200"/>
              <a:t>pect. Pinning down would be awesome. </a:t>
            </a:r>
            <a:endParaRPr sz="1200"/>
          </a:p>
          <a:p>
            <a:pPr indent="-304800" lvl="1" marL="914400" rtl="0" algn="l">
              <a:spcBef>
                <a:spcPts val="1000"/>
              </a:spcBef>
              <a:spcAft>
                <a:spcPts val="0"/>
              </a:spcAft>
              <a:buSzPts val="1200"/>
              <a:buChar char="○"/>
            </a:pPr>
            <a:r>
              <a:rPr b="1" lang="en-GB" sz="1200"/>
              <a:t>Can we get these coefficients for candidate materials going forward?</a:t>
            </a:r>
            <a:endParaRPr b="1" sz="1200"/>
          </a:p>
          <a:p>
            <a:pPr indent="0" lvl="0" marL="457200" rtl="0" algn="l">
              <a:spcBef>
                <a:spcPts val="1000"/>
              </a:spcBef>
              <a:spcAft>
                <a:spcPts val="1000"/>
              </a:spcAft>
              <a:buNone/>
            </a:pPr>
            <a:r>
              <a:t/>
            </a:r>
            <a:endParaRPr/>
          </a:p>
        </p:txBody>
      </p:sp>
      <p:sp>
        <p:nvSpPr>
          <p:cNvPr id="791" name="Google Shape;791;p37"/>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792" name="Google Shape;792;p37"/>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793" name="Google Shape;793;p37"/>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794" name="Google Shape;794;p37"/>
          <p:cNvSpPr/>
          <p:nvPr/>
        </p:nvSpPr>
        <p:spPr>
          <a:xfrm>
            <a:off x="4386253"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795" name="Google Shape;795;p37"/>
          <p:cNvSpPr/>
          <p:nvPr/>
        </p:nvSpPr>
        <p:spPr>
          <a:xfrm>
            <a:off x="529124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796" name="Google Shape;796;p37"/>
          <p:cNvSpPr/>
          <p:nvPr/>
        </p:nvSpPr>
        <p:spPr>
          <a:xfrm>
            <a:off x="6198336" y="59500"/>
            <a:ext cx="10221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797" name="Google Shape;797;p37"/>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798" name="Google Shape;798;p37"/>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799" name="Google Shape;799;p37"/>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800" name="Google Shape;800;p37"/>
          <p:cNvSpPr/>
          <p:nvPr/>
        </p:nvSpPr>
        <p:spPr>
          <a:xfrm>
            <a:off x="4386253"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801" name="Google Shape;801;p37"/>
          <p:cNvSpPr/>
          <p:nvPr/>
        </p:nvSpPr>
        <p:spPr>
          <a:xfrm>
            <a:off x="5291244"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802" name="Google Shape;802;p37"/>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803" name="Google Shape;803;p37"/>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804" name="Google Shape;804;p37"/>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805" name="Google Shape;805;p37"/>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806" name="Google Shape;806;p37"/>
          <p:cNvSpPr/>
          <p:nvPr/>
        </p:nvSpPr>
        <p:spPr>
          <a:xfrm>
            <a:off x="4386253"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807" name="Google Shape;807;p37"/>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808" name="Google Shape;808;p37"/>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809" name="Google Shape;809;p37"/>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810" name="Google Shape;810;p37"/>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811" name="Google Shape;811;p37"/>
          <p:cNvSpPr/>
          <p:nvPr/>
        </p:nvSpPr>
        <p:spPr>
          <a:xfrm>
            <a:off x="3480224"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812" name="Google Shape;812;p37"/>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813" name="Google Shape;813;p37"/>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814" name="Google Shape;814;p37"/>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815" name="Google Shape;815;p37"/>
          <p:cNvSpPr/>
          <p:nvPr/>
        </p:nvSpPr>
        <p:spPr>
          <a:xfrm>
            <a:off x="2574175"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816" name="Google Shape;816;p37"/>
          <p:cNvSpPr txBox="1"/>
          <p:nvPr/>
        </p:nvSpPr>
        <p:spPr>
          <a:xfrm>
            <a:off x="3607750" y="245200"/>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817" name="Google Shape;817;p37"/>
          <p:cNvSpPr/>
          <p:nvPr/>
        </p:nvSpPr>
        <p:spPr>
          <a:xfrm>
            <a:off x="3480224"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818" name="Google Shape;818;p37"/>
          <p:cNvSpPr/>
          <p:nvPr/>
        </p:nvSpPr>
        <p:spPr>
          <a:xfrm>
            <a:off x="4386253"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819" name="Google Shape;819;p37"/>
          <p:cNvSpPr/>
          <p:nvPr/>
        </p:nvSpPr>
        <p:spPr>
          <a:xfrm>
            <a:off x="5291244"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820" name="Google Shape;820;p37"/>
          <p:cNvSpPr/>
          <p:nvPr/>
        </p:nvSpPr>
        <p:spPr>
          <a:xfrm>
            <a:off x="6198336" y="59500"/>
            <a:ext cx="10221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821" name="Google Shape;821;p37"/>
          <p:cNvSpPr/>
          <p:nvPr/>
        </p:nvSpPr>
        <p:spPr>
          <a:xfrm>
            <a:off x="2574175"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822" name="Google Shape;822;p37"/>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823" name="Google Shape;823;p37"/>
          <p:cNvSpPr/>
          <p:nvPr/>
        </p:nvSpPr>
        <p:spPr>
          <a:xfrm>
            <a:off x="348022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824" name="Google Shape;824;p37"/>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825" name="Google Shape;825;p37"/>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826" name="Google Shape;826;p37"/>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827" name="Google Shape;827;p37"/>
          <p:cNvSpPr/>
          <p:nvPr/>
        </p:nvSpPr>
        <p:spPr>
          <a:xfrm>
            <a:off x="2574175"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828" name="Google Shape;828;p37"/>
          <p:cNvSpPr txBox="1"/>
          <p:nvPr/>
        </p:nvSpPr>
        <p:spPr>
          <a:xfrm>
            <a:off x="36213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829" name="Google Shape;829;p37"/>
          <p:cNvSpPr/>
          <p:nvPr/>
        </p:nvSpPr>
        <p:spPr>
          <a:xfrm>
            <a:off x="3480224"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830" name="Google Shape;830;p37"/>
          <p:cNvSpPr/>
          <p:nvPr/>
        </p:nvSpPr>
        <p:spPr>
          <a:xfrm>
            <a:off x="4386253"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831" name="Google Shape;831;p37"/>
          <p:cNvSpPr/>
          <p:nvPr/>
        </p:nvSpPr>
        <p:spPr>
          <a:xfrm>
            <a:off x="5291244"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832" name="Google Shape;832;p37"/>
          <p:cNvSpPr/>
          <p:nvPr/>
        </p:nvSpPr>
        <p:spPr>
          <a:xfrm>
            <a:off x="6198336" y="59500"/>
            <a:ext cx="10221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38"/>
          <p:cNvSpPr txBox="1"/>
          <p:nvPr>
            <p:ph type="title"/>
          </p:nvPr>
        </p:nvSpPr>
        <p:spPr>
          <a:xfrm>
            <a:off x="533450" y="780150"/>
            <a:ext cx="810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Improvements</a:t>
            </a:r>
            <a:endParaRPr/>
          </a:p>
        </p:txBody>
      </p:sp>
      <p:sp>
        <p:nvSpPr>
          <p:cNvPr id="838" name="Google Shape;838;p38"/>
          <p:cNvSpPr txBox="1"/>
          <p:nvPr>
            <p:ph idx="1" type="body"/>
          </p:nvPr>
        </p:nvSpPr>
        <p:spPr>
          <a:xfrm>
            <a:off x="533450" y="1441125"/>
            <a:ext cx="6266100" cy="346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CEB87B"/>
              </a:buClr>
              <a:buSzPts val="1400"/>
              <a:buChar char="▸"/>
            </a:pPr>
            <a:r>
              <a:rPr b="1" lang="en-GB"/>
              <a:t>Make Tools to perform actual TPS sizing besides guess and check</a:t>
            </a:r>
            <a:endParaRPr b="1"/>
          </a:p>
          <a:p>
            <a:pPr indent="-317500" lvl="1" marL="914400" rtl="0" algn="l">
              <a:spcBef>
                <a:spcPts val="1000"/>
              </a:spcBef>
              <a:spcAft>
                <a:spcPts val="0"/>
              </a:spcAft>
              <a:buSzPts val="1400"/>
              <a:buChar char="○"/>
            </a:pPr>
            <a:r>
              <a:rPr lang="en-GB"/>
              <a:t>Base off desired margins, etc. </a:t>
            </a:r>
            <a:endParaRPr/>
          </a:p>
          <a:p>
            <a:pPr indent="-317500" lvl="0" marL="457200" rtl="0" algn="l">
              <a:spcBef>
                <a:spcPts val="1000"/>
              </a:spcBef>
              <a:spcAft>
                <a:spcPts val="0"/>
              </a:spcAft>
              <a:buClr>
                <a:schemeClr val="dk2"/>
              </a:buClr>
              <a:buSzPts val="1400"/>
              <a:buChar char="▸"/>
            </a:pPr>
            <a:r>
              <a:rPr b="1" lang="en-GB"/>
              <a:t>Some way of quantifying stagnation point heating</a:t>
            </a:r>
            <a:r>
              <a:rPr lang="en-GB"/>
              <a:t> for nosecone tips and fin leading edges, where 1-D assumption is likely invalid</a:t>
            </a:r>
            <a:endParaRPr/>
          </a:p>
          <a:p>
            <a:pPr indent="-317500" lvl="1" marL="914400" rtl="0" algn="l">
              <a:spcBef>
                <a:spcPts val="1000"/>
              </a:spcBef>
              <a:spcAft>
                <a:spcPts val="0"/>
              </a:spcAft>
              <a:buClr>
                <a:srgbClr val="CEB87B"/>
              </a:buClr>
              <a:buSzPts val="1400"/>
              <a:buChar char="○"/>
            </a:pPr>
            <a:r>
              <a:rPr b="1" lang="en-GB"/>
              <a:t>Likely out of scope</a:t>
            </a:r>
            <a:endParaRPr b="1"/>
          </a:p>
          <a:p>
            <a:pPr indent="-317500" lvl="0" marL="457200" rtl="0" algn="l">
              <a:spcBef>
                <a:spcPts val="1000"/>
              </a:spcBef>
              <a:spcAft>
                <a:spcPts val="0"/>
              </a:spcAft>
              <a:buClr>
                <a:srgbClr val="CEB87B"/>
              </a:buClr>
              <a:buSzPts val="1400"/>
              <a:buChar char="▸"/>
            </a:pPr>
            <a:r>
              <a:rPr lang="en-GB"/>
              <a:t>Ablative+Structural configuration implementation</a:t>
            </a:r>
            <a:endParaRPr/>
          </a:p>
          <a:p>
            <a:pPr indent="-317500" lvl="1" marL="914400" rtl="0" algn="l">
              <a:spcBef>
                <a:spcPts val="1000"/>
              </a:spcBef>
              <a:spcAft>
                <a:spcPts val="0"/>
              </a:spcAft>
              <a:buSzPts val="1400"/>
              <a:buChar char="○"/>
            </a:pPr>
            <a:r>
              <a:rPr lang="en-GB"/>
              <a:t>Clean-up/Make more elegant</a:t>
            </a:r>
            <a:endParaRPr/>
          </a:p>
          <a:p>
            <a:pPr indent="-317500" lvl="0" marL="457200" rtl="0" algn="l">
              <a:spcBef>
                <a:spcPts val="1000"/>
              </a:spcBef>
              <a:spcAft>
                <a:spcPts val="0"/>
              </a:spcAft>
              <a:buClr>
                <a:srgbClr val="CEB87B"/>
              </a:buClr>
              <a:buSzPts val="1400"/>
              <a:buChar char="▸"/>
            </a:pPr>
            <a:r>
              <a:rPr lang="en-GB"/>
              <a:t>More Robust, plotting function for general case</a:t>
            </a:r>
            <a:endParaRPr/>
          </a:p>
          <a:p>
            <a:pPr indent="-317500" lvl="0" marL="457200" rtl="0" algn="l">
              <a:spcBef>
                <a:spcPts val="1000"/>
              </a:spcBef>
              <a:spcAft>
                <a:spcPts val="0"/>
              </a:spcAft>
              <a:buClr>
                <a:srgbClr val="CEB87B"/>
              </a:buClr>
              <a:buSzPts val="1400"/>
              <a:buChar char="▸"/>
            </a:pPr>
            <a:r>
              <a:rPr lang="en-GB"/>
              <a:t>ODE45 could likely be utilized as a better integrator</a:t>
            </a:r>
            <a:endParaRPr/>
          </a:p>
          <a:p>
            <a:pPr indent="0" lvl="0" marL="0" rtl="0" algn="l">
              <a:spcBef>
                <a:spcPts val="1000"/>
              </a:spcBef>
              <a:spcAft>
                <a:spcPts val="1000"/>
              </a:spcAft>
              <a:buNone/>
            </a:pPr>
            <a:r>
              <a:t/>
            </a:r>
            <a:endParaRPr/>
          </a:p>
        </p:txBody>
      </p:sp>
      <p:sp>
        <p:nvSpPr>
          <p:cNvPr id="839" name="Google Shape;839;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40" name="Google Shape;840;p38"/>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841" name="Google Shape;841;p38"/>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842" name="Google Shape;842;p38"/>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843" name="Google Shape;843;p38"/>
          <p:cNvSpPr/>
          <p:nvPr/>
        </p:nvSpPr>
        <p:spPr>
          <a:xfrm>
            <a:off x="4386253"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844" name="Google Shape;844;p38"/>
          <p:cNvSpPr/>
          <p:nvPr/>
        </p:nvSpPr>
        <p:spPr>
          <a:xfrm>
            <a:off x="529124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845" name="Google Shape;845;p38"/>
          <p:cNvSpPr/>
          <p:nvPr/>
        </p:nvSpPr>
        <p:spPr>
          <a:xfrm>
            <a:off x="6198336" y="59500"/>
            <a:ext cx="10221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846" name="Google Shape;846;p38"/>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847" name="Google Shape;847;p38"/>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848" name="Google Shape;848;p38"/>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849" name="Google Shape;849;p38"/>
          <p:cNvSpPr/>
          <p:nvPr/>
        </p:nvSpPr>
        <p:spPr>
          <a:xfrm>
            <a:off x="4386253"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850" name="Google Shape;850;p38"/>
          <p:cNvSpPr/>
          <p:nvPr/>
        </p:nvSpPr>
        <p:spPr>
          <a:xfrm>
            <a:off x="529124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851" name="Google Shape;851;p38"/>
          <p:cNvSpPr/>
          <p:nvPr/>
        </p:nvSpPr>
        <p:spPr>
          <a:xfrm>
            <a:off x="6198336" y="59500"/>
            <a:ext cx="10221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852" name="Google Shape;852;p38"/>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853" name="Google Shape;853;p38"/>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854" name="Google Shape;854;p38"/>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855" name="Google Shape;855;p38"/>
          <p:cNvSpPr/>
          <p:nvPr/>
        </p:nvSpPr>
        <p:spPr>
          <a:xfrm>
            <a:off x="4386253"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856" name="Google Shape;856;p38"/>
          <p:cNvSpPr/>
          <p:nvPr/>
        </p:nvSpPr>
        <p:spPr>
          <a:xfrm>
            <a:off x="5291244"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857" name="Google Shape;857;p38"/>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858" name="Google Shape;858;p38"/>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859" name="Google Shape;859;p38"/>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860" name="Google Shape;860;p38"/>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861" name="Google Shape;861;p38"/>
          <p:cNvSpPr/>
          <p:nvPr/>
        </p:nvSpPr>
        <p:spPr>
          <a:xfrm>
            <a:off x="4386253"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862" name="Google Shape;862;p38"/>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863" name="Google Shape;863;p38"/>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864" name="Google Shape;864;p38"/>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865" name="Google Shape;865;p38"/>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866" name="Google Shape;866;p38"/>
          <p:cNvSpPr/>
          <p:nvPr/>
        </p:nvSpPr>
        <p:spPr>
          <a:xfrm>
            <a:off x="3480224"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867" name="Google Shape;867;p38"/>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868" name="Google Shape;868;p38"/>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869" name="Google Shape;869;p38"/>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870" name="Google Shape;870;p38"/>
          <p:cNvSpPr/>
          <p:nvPr/>
        </p:nvSpPr>
        <p:spPr>
          <a:xfrm>
            <a:off x="2574175"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871" name="Google Shape;871;p38"/>
          <p:cNvSpPr txBox="1"/>
          <p:nvPr/>
        </p:nvSpPr>
        <p:spPr>
          <a:xfrm>
            <a:off x="3607750" y="245200"/>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872" name="Google Shape;872;p38"/>
          <p:cNvSpPr/>
          <p:nvPr/>
        </p:nvSpPr>
        <p:spPr>
          <a:xfrm>
            <a:off x="3480224"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873" name="Google Shape;873;p38"/>
          <p:cNvSpPr/>
          <p:nvPr/>
        </p:nvSpPr>
        <p:spPr>
          <a:xfrm>
            <a:off x="4386253"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874" name="Google Shape;874;p38"/>
          <p:cNvSpPr/>
          <p:nvPr/>
        </p:nvSpPr>
        <p:spPr>
          <a:xfrm>
            <a:off x="5291244"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875" name="Google Shape;875;p38"/>
          <p:cNvSpPr/>
          <p:nvPr/>
        </p:nvSpPr>
        <p:spPr>
          <a:xfrm>
            <a:off x="6198336" y="59500"/>
            <a:ext cx="10221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876" name="Google Shape;876;p38"/>
          <p:cNvSpPr/>
          <p:nvPr/>
        </p:nvSpPr>
        <p:spPr>
          <a:xfrm>
            <a:off x="2574175"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877" name="Google Shape;877;p38"/>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878" name="Google Shape;878;p38"/>
          <p:cNvSpPr/>
          <p:nvPr/>
        </p:nvSpPr>
        <p:spPr>
          <a:xfrm>
            <a:off x="348022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879" name="Google Shape;879;p38"/>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880" name="Google Shape;880;p38"/>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881" name="Google Shape;881;p38"/>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882" name="Google Shape;882;p38"/>
          <p:cNvSpPr/>
          <p:nvPr/>
        </p:nvSpPr>
        <p:spPr>
          <a:xfrm>
            <a:off x="2574175"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883" name="Google Shape;883;p38"/>
          <p:cNvSpPr txBox="1"/>
          <p:nvPr/>
        </p:nvSpPr>
        <p:spPr>
          <a:xfrm>
            <a:off x="36213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884" name="Google Shape;884;p38"/>
          <p:cNvSpPr/>
          <p:nvPr/>
        </p:nvSpPr>
        <p:spPr>
          <a:xfrm>
            <a:off x="3480224"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885" name="Google Shape;885;p38"/>
          <p:cNvSpPr/>
          <p:nvPr/>
        </p:nvSpPr>
        <p:spPr>
          <a:xfrm>
            <a:off x="4386253"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886" name="Google Shape;886;p38"/>
          <p:cNvSpPr/>
          <p:nvPr/>
        </p:nvSpPr>
        <p:spPr>
          <a:xfrm>
            <a:off x="5291244"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887" name="Google Shape;887;p38"/>
          <p:cNvSpPr/>
          <p:nvPr/>
        </p:nvSpPr>
        <p:spPr>
          <a:xfrm>
            <a:off x="6198336" y="59500"/>
            <a:ext cx="10221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39"/>
          <p:cNvSpPr txBox="1"/>
          <p:nvPr>
            <p:ph type="title"/>
          </p:nvPr>
        </p:nvSpPr>
        <p:spPr>
          <a:xfrm>
            <a:off x="533450" y="780150"/>
            <a:ext cx="810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Other Possible Applications</a:t>
            </a:r>
            <a:endParaRPr/>
          </a:p>
        </p:txBody>
      </p:sp>
      <p:sp>
        <p:nvSpPr>
          <p:cNvPr id="893" name="Google Shape;893;p39"/>
          <p:cNvSpPr txBox="1"/>
          <p:nvPr>
            <p:ph idx="1" type="body"/>
          </p:nvPr>
        </p:nvSpPr>
        <p:spPr>
          <a:xfrm>
            <a:off x="533450" y="1487600"/>
            <a:ext cx="810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Anywhere where the 1-Dimensional heating </a:t>
            </a:r>
            <a:r>
              <a:rPr lang="en-GB"/>
              <a:t>assumption applies, and a unblown coefficient of heat transfer can be determined. </a:t>
            </a:r>
            <a:endParaRPr/>
          </a:p>
          <a:p>
            <a:pPr indent="-317500" lvl="1" marL="914400" rtl="0" algn="l">
              <a:spcBef>
                <a:spcPts val="0"/>
              </a:spcBef>
              <a:spcAft>
                <a:spcPts val="0"/>
              </a:spcAft>
              <a:buSzPts val="1400"/>
              <a:buChar char="○"/>
            </a:pPr>
            <a:r>
              <a:rPr lang="en-GB"/>
              <a:t>Can even be from CFD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894" name="Google Shape;894;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95" name="Google Shape;895;p39"/>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896" name="Google Shape;896;p39"/>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897" name="Google Shape;897;p39"/>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898" name="Google Shape;898;p39"/>
          <p:cNvSpPr/>
          <p:nvPr/>
        </p:nvSpPr>
        <p:spPr>
          <a:xfrm>
            <a:off x="4386253"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899" name="Google Shape;899;p39"/>
          <p:cNvSpPr/>
          <p:nvPr/>
        </p:nvSpPr>
        <p:spPr>
          <a:xfrm>
            <a:off x="529124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900" name="Google Shape;900;p39"/>
          <p:cNvSpPr/>
          <p:nvPr/>
        </p:nvSpPr>
        <p:spPr>
          <a:xfrm>
            <a:off x="6198336" y="59500"/>
            <a:ext cx="10221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901" name="Google Shape;901;p39"/>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902" name="Google Shape;902;p39"/>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903" name="Google Shape;903;p39"/>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904" name="Google Shape;904;p39"/>
          <p:cNvSpPr/>
          <p:nvPr/>
        </p:nvSpPr>
        <p:spPr>
          <a:xfrm>
            <a:off x="4386253"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905" name="Google Shape;905;p39"/>
          <p:cNvSpPr/>
          <p:nvPr/>
        </p:nvSpPr>
        <p:spPr>
          <a:xfrm>
            <a:off x="529124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906" name="Google Shape;906;p39"/>
          <p:cNvSpPr/>
          <p:nvPr/>
        </p:nvSpPr>
        <p:spPr>
          <a:xfrm>
            <a:off x="6198336" y="59500"/>
            <a:ext cx="10221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907" name="Google Shape;907;p39"/>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908" name="Google Shape;908;p39"/>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909" name="Google Shape;909;p39"/>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910" name="Google Shape;910;p39"/>
          <p:cNvSpPr/>
          <p:nvPr/>
        </p:nvSpPr>
        <p:spPr>
          <a:xfrm>
            <a:off x="4386253"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911" name="Google Shape;911;p39"/>
          <p:cNvSpPr/>
          <p:nvPr/>
        </p:nvSpPr>
        <p:spPr>
          <a:xfrm>
            <a:off x="5291244"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912" name="Google Shape;912;p39"/>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913" name="Google Shape;913;p39"/>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914" name="Google Shape;914;p39"/>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915" name="Google Shape;915;p39"/>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916" name="Google Shape;916;p39"/>
          <p:cNvSpPr/>
          <p:nvPr/>
        </p:nvSpPr>
        <p:spPr>
          <a:xfrm>
            <a:off x="4386253"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917" name="Google Shape;917;p39"/>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918" name="Google Shape;918;p39"/>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919" name="Google Shape;919;p39"/>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920" name="Google Shape;920;p39"/>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921" name="Google Shape;921;p39"/>
          <p:cNvSpPr/>
          <p:nvPr/>
        </p:nvSpPr>
        <p:spPr>
          <a:xfrm>
            <a:off x="3480224"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922" name="Google Shape;922;p39"/>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923" name="Google Shape;923;p39"/>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924" name="Google Shape;924;p39"/>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925" name="Google Shape;925;p39"/>
          <p:cNvSpPr/>
          <p:nvPr/>
        </p:nvSpPr>
        <p:spPr>
          <a:xfrm>
            <a:off x="2574175"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926" name="Google Shape;926;p39"/>
          <p:cNvSpPr txBox="1"/>
          <p:nvPr/>
        </p:nvSpPr>
        <p:spPr>
          <a:xfrm>
            <a:off x="3607750" y="245200"/>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927" name="Google Shape;927;p39"/>
          <p:cNvSpPr/>
          <p:nvPr/>
        </p:nvSpPr>
        <p:spPr>
          <a:xfrm>
            <a:off x="3480224"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928" name="Google Shape;928;p39"/>
          <p:cNvSpPr/>
          <p:nvPr/>
        </p:nvSpPr>
        <p:spPr>
          <a:xfrm>
            <a:off x="4386253"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929" name="Google Shape;929;p39"/>
          <p:cNvSpPr/>
          <p:nvPr/>
        </p:nvSpPr>
        <p:spPr>
          <a:xfrm>
            <a:off x="5291244"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930" name="Google Shape;930;p39"/>
          <p:cNvSpPr/>
          <p:nvPr/>
        </p:nvSpPr>
        <p:spPr>
          <a:xfrm>
            <a:off x="6198336" y="59500"/>
            <a:ext cx="10221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931" name="Google Shape;931;p39"/>
          <p:cNvSpPr/>
          <p:nvPr/>
        </p:nvSpPr>
        <p:spPr>
          <a:xfrm>
            <a:off x="2574175"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932" name="Google Shape;932;p39"/>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933" name="Google Shape;933;p39"/>
          <p:cNvSpPr/>
          <p:nvPr/>
        </p:nvSpPr>
        <p:spPr>
          <a:xfrm>
            <a:off x="348022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934" name="Google Shape;934;p39"/>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935" name="Google Shape;935;p39"/>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936" name="Google Shape;936;p39"/>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937" name="Google Shape;937;p39"/>
          <p:cNvSpPr/>
          <p:nvPr/>
        </p:nvSpPr>
        <p:spPr>
          <a:xfrm>
            <a:off x="2574175"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938" name="Google Shape;938;p39"/>
          <p:cNvSpPr txBox="1"/>
          <p:nvPr/>
        </p:nvSpPr>
        <p:spPr>
          <a:xfrm>
            <a:off x="36213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939" name="Google Shape;939;p39"/>
          <p:cNvSpPr/>
          <p:nvPr/>
        </p:nvSpPr>
        <p:spPr>
          <a:xfrm>
            <a:off x="3480224"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940" name="Google Shape;940;p39"/>
          <p:cNvSpPr/>
          <p:nvPr/>
        </p:nvSpPr>
        <p:spPr>
          <a:xfrm>
            <a:off x="4386253"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941" name="Google Shape;941;p39"/>
          <p:cNvSpPr/>
          <p:nvPr/>
        </p:nvSpPr>
        <p:spPr>
          <a:xfrm>
            <a:off x="5291244"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942" name="Google Shape;942;p39"/>
          <p:cNvSpPr/>
          <p:nvPr/>
        </p:nvSpPr>
        <p:spPr>
          <a:xfrm>
            <a:off x="6198336" y="59500"/>
            <a:ext cx="10221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40"/>
          <p:cNvSpPr txBox="1"/>
          <p:nvPr>
            <p:ph type="title"/>
          </p:nvPr>
        </p:nvSpPr>
        <p:spPr>
          <a:xfrm>
            <a:off x="533450" y="780150"/>
            <a:ext cx="810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Additional Software</a:t>
            </a:r>
            <a:endParaRPr/>
          </a:p>
        </p:txBody>
      </p:sp>
      <p:sp>
        <p:nvSpPr>
          <p:cNvPr id="948" name="Google Shape;948;p40"/>
          <p:cNvSpPr txBox="1"/>
          <p:nvPr>
            <p:ph idx="1" type="body"/>
          </p:nvPr>
        </p:nvSpPr>
        <p:spPr>
          <a:xfrm>
            <a:off x="533450" y="1441125"/>
            <a:ext cx="8100600" cy="3462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CEB87B"/>
              </a:buClr>
              <a:buSzPts val="1500"/>
              <a:buChar char="▸"/>
            </a:pPr>
            <a:r>
              <a:rPr b="1" lang="en-GB" sz="1300">
                <a:solidFill>
                  <a:schemeClr val="dk1"/>
                </a:solidFill>
                <a:highlight>
                  <a:srgbClr val="FFFFFF"/>
                </a:highlight>
                <a:latin typeface="Arial"/>
                <a:ea typeface="Arial"/>
                <a:cs typeface="Arial"/>
                <a:sym typeface="Arial"/>
              </a:rPr>
              <a:t>Fully Implicit Ablation and Thermal Analysis Program, Version 3 (FIAT v3)</a:t>
            </a:r>
            <a:endParaRPr b="1" sz="1300">
              <a:solidFill>
                <a:schemeClr val="dk1"/>
              </a:solidFill>
              <a:highlight>
                <a:srgbClr val="FFFFFF"/>
              </a:highlight>
              <a:latin typeface="Arial"/>
              <a:ea typeface="Arial"/>
              <a:cs typeface="Arial"/>
              <a:sym typeface="Arial"/>
            </a:endParaRPr>
          </a:p>
          <a:p>
            <a:pPr indent="-311150" lvl="1" marL="914400" rtl="0" algn="l">
              <a:spcBef>
                <a:spcPts val="1000"/>
              </a:spcBef>
              <a:spcAft>
                <a:spcPts val="0"/>
              </a:spcAft>
              <a:buClr>
                <a:schemeClr val="dk1"/>
              </a:buClr>
              <a:buSzPts val="1300"/>
              <a:buFont typeface="Arial"/>
              <a:buChar char="○"/>
            </a:pPr>
            <a:r>
              <a:rPr lang="en-GB" sz="1200">
                <a:solidFill>
                  <a:srgbClr val="212529"/>
                </a:solidFill>
                <a:highlight>
                  <a:srgbClr val="FFFFFF"/>
                </a:highlight>
                <a:latin typeface="Arial"/>
                <a:ea typeface="Arial"/>
                <a:cs typeface="Arial"/>
                <a:sym typeface="Arial"/>
              </a:rPr>
              <a:t>“FIAT v3 simulates one-dimensional thermal energy transport in a multilayer stack of isotropic materials and structures that can ablate from the front surface and decompose in depth. The implicit solution algorithm and general solution technique make the program very stable and robust for application to both robotic and crewed vehicles entering a planetary atmosphere from space.”</a:t>
            </a:r>
            <a:endParaRPr sz="1300">
              <a:solidFill>
                <a:schemeClr val="dk1"/>
              </a:solidFill>
              <a:highlight>
                <a:srgbClr val="FFFFFF"/>
              </a:highlight>
              <a:latin typeface="Arial"/>
              <a:ea typeface="Arial"/>
              <a:cs typeface="Arial"/>
              <a:sym typeface="Arial"/>
            </a:endParaRPr>
          </a:p>
          <a:p>
            <a:pPr indent="-311150" lvl="1" marL="914400" rtl="0" algn="l">
              <a:spcBef>
                <a:spcPts val="1000"/>
              </a:spcBef>
              <a:spcAft>
                <a:spcPts val="0"/>
              </a:spcAft>
              <a:buClr>
                <a:schemeClr val="dk1"/>
              </a:buClr>
              <a:buSzPts val="1300"/>
              <a:buFont typeface="Arial"/>
              <a:buChar char="○"/>
            </a:pPr>
            <a:r>
              <a:rPr lang="en-GB" sz="1300">
                <a:solidFill>
                  <a:schemeClr val="dk1"/>
                </a:solidFill>
                <a:highlight>
                  <a:srgbClr val="FFFFFF"/>
                </a:highlight>
                <a:latin typeface="Arial"/>
                <a:ea typeface="Arial"/>
                <a:cs typeface="Arial"/>
                <a:sym typeface="Arial"/>
              </a:rPr>
              <a:t>Has some built-in material properties for structural and ablative materials</a:t>
            </a:r>
            <a:endParaRPr sz="1300">
              <a:solidFill>
                <a:schemeClr val="dk1"/>
              </a:solidFill>
              <a:highlight>
                <a:srgbClr val="FFFFFF"/>
              </a:highlight>
              <a:latin typeface="Arial"/>
              <a:ea typeface="Arial"/>
              <a:cs typeface="Arial"/>
              <a:sym typeface="Arial"/>
            </a:endParaRPr>
          </a:p>
          <a:p>
            <a:pPr indent="-311150" lvl="1" marL="914400" rtl="0" algn="l">
              <a:spcBef>
                <a:spcPts val="1000"/>
              </a:spcBef>
              <a:spcAft>
                <a:spcPts val="1000"/>
              </a:spcAft>
              <a:buClr>
                <a:schemeClr val="dk1"/>
              </a:buClr>
              <a:buSzPts val="1300"/>
              <a:buFont typeface="Arial"/>
              <a:buChar char="○"/>
            </a:pPr>
            <a:r>
              <a:rPr lang="en-GB" sz="1300">
                <a:solidFill>
                  <a:schemeClr val="dk1"/>
                </a:solidFill>
                <a:highlight>
                  <a:srgbClr val="FFFFFF"/>
                </a:highlight>
                <a:latin typeface="Arial"/>
                <a:ea typeface="Arial"/>
                <a:cs typeface="Arial"/>
                <a:sym typeface="Arial"/>
              </a:rPr>
              <a:t>FORTRAN, took a while to get running. </a:t>
            </a:r>
            <a:endParaRPr sz="1300">
              <a:solidFill>
                <a:schemeClr val="dk1"/>
              </a:solidFill>
              <a:highlight>
                <a:srgbClr val="FFFFFF"/>
              </a:highlight>
              <a:latin typeface="Arial"/>
              <a:ea typeface="Arial"/>
              <a:cs typeface="Arial"/>
              <a:sym typeface="Arial"/>
            </a:endParaRPr>
          </a:p>
        </p:txBody>
      </p:sp>
      <p:sp>
        <p:nvSpPr>
          <p:cNvPr id="949" name="Google Shape;949;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950" name="Google Shape;950;p40"/>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951" name="Google Shape;951;p40"/>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952" name="Google Shape;952;p40"/>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953" name="Google Shape;953;p40"/>
          <p:cNvSpPr/>
          <p:nvPr/>
        </p:nvSpPr>
        <p:spPr>
          <a:xfrm>
            <a:off x="4386253"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954" name="Google Shape;954;p40"/>
          <p:cNvSpPr/>
          <p:nvPr/>
        </p:nvSpPr>
        <p:spPr>
          <a:xfrm>
            <a:off x="529124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955" name="Google Shape;955;p40"/>
          <p:cNvSpPr/>
          <p:nvPr/>
        </p:nvSpPr>
        <p:spPr>
          <a:xfrm>
            <a:off x="6198336" y="59500"/>
            <a:ext cx="10221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956" name="Google Shape;956;p40"/>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957" name="Google Shape;957;p40"/>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958" name="Google Shape;958;p40"/>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959" name="Google Shape;959;p40"/>
          <p:cNvSpPr/>
          <p:nvPr/>
        </p:nvSpPr>
        <p:spPr>
          <a:xfrm>
            <a:off x="4386253"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960" name="Google Shape;960;p40"/>
          <p:cNvSpPr/>
          <p:nvPr/>
        </p:nvSpPr>
        <p:spPr>
          <a:xfrm>
            <a:off x="529124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961" name="Google Shape;961;p40"/>
          <p:cNvSpPr/>
          <p:nvPr/>
        </p:nvSpPr>
        <p:spPr>
          <a:xfrm>
            <a:off x="6198336" y="59500"/>
            <a:ext cx="10221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962" name="Google Shape;962;p40"/>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963" name="Google Shape;963;p40"/>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964" name="Google Shape;964;p40"/>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965" name="Google Shape;965;p40"/>
          <p:cNvSpPr/>
          <p:nvPr/>
        </p:nvSpPr>
        <p:spPr>
          <a:xfrm>
            <a:off x="4386253"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966" name="Google Shape;966;p40"/>
          <p:cNvSpPr/>
          <p:nvPr/>
        </p:nvSpPr>
        <p:spPr>
          <a:xfrm>
            <a:off x="5291244"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967" name="Google Shape;967;p40"/>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968" name="Google Shape;968;p40"/>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969" name="Google Shape;969;p40"/>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970" name="Google Shape;970;p40"/>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971" name="Google Shape;971;p40"/>
          <p:cNvSpPr/>
          <p:nvPr/>
        </p:nvSpPr>
        <p:spPr>
          <a:xfrm>
            <a:off x="4386253"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972" name="Google Shape;972;p40"/>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973" name="Google Shape;973;p40"/>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974" name="Google Shape;974;p40"/>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975" name="Google Shape;975;p40"/>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976" name="Google Shape;976;p40"/>
          <p:cNvSpPr/>
          <p:nvPr/>
        </p:nvSpPr>
        <p:spPr>
          <a:xfrm>
            <a:off x="3480224"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977" name="Google Shape;977;p40"/>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978" name="Google Shape;978;p40"/>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979" name="Google Shape;979;p40"/>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980" name="Google Shape;980;p40"/>
          <p:cNvSpPr/>
          <p:nvPr/>
        </p:nvSpPr>
        <p:spPr>
          <a:xfrm>
            <a:off x="2574175"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981" name="Google Shape;981;p40"/>
          <p:cNvSpPr txBox="1"/>
          <p:nvPr/>
        </p:nvSpPr>
        <p:spPr>
          <a:xfrm>
            <a:off x="3607750" y="245200"/>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982" name="Google Shape;982;p40"/>
          <p:cNvSpPr/>
          <p:nvPr/>
        </p:nvSpPr>
        <p:spPr>
          <a:xfrm>
            <a:off x="3480224"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983" name="Google Shape;983;p40"/>
          <p:cNvSpPr/>
          <p:nvPr/>
        </p:nvSpPr>
        <p:spPr>
          <a:xfrm>
            <a:off x="4386253"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984" name="Google Shape;984;p40"/>
          <p:cNvSpPr/>
          <p:nvPr/>
        </p:nvSpPr>
        <p:spPr>
          <a:xfrm>
            <a:off x="5291244"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985" name="Google Shape;985;p40"/>
          <p:cNvSpPr/>
          <p:nvPr/>
        </p:nvSpPr>
        <p:spPr>
          <a:xfrm>
            <a:off x="6198336" y="59500"/>
            <a:ext cx="10221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986" name="Google Shape;986;p40"/>
          <p:cNvSpPr/>
          <p:nvPr/>
        </p:nvSpPr>
        <p:spPr>
          <a:xfrm>
            <a:off x="2574175"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987" name="Google Shape;987;p40"/>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988" name="Google Shape;988;p40"/>
          <p:cNvSpPr/>
          <p:nvPr/>
        </p:nvSpPr>
        <p:spPr>
          <a:xfrm>
            <a:off x="348022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989" name="Google Shape;989;p40"/>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990" name="Google Shape;990;p40"/>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991" name="Google Shape;991;p40"/>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992" name="Google Shape;992;p40"/>
          <p:cNvSpPr/>
          <p:nvPr/>
        </p:nvSpPr>
        <p:spPr>
          <a:xfrm>
            <a:off x="2574175"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993" name="Google Shape;993;p40"/>
          <p:cNvSpPr txBox="1"/>
          <p:nvPr/>
        </p:nvSpPr>
        <p:spPr>
          <a:xfrm>
            <a:off x="36213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994" name="Google Shape;994;p40"/>
          <p:cNvSpPr/>
          <p:nvPr/>
        </p:nvSpPr>
        <p:spPr>
          <a:xfrm>
            <a:off x="3480224"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995" name="Google Shape;995;p40"/>
          <p:cNvSpPr/>
          <p:nvPr/>
        </p:nvSpPr>
        <p:spPr>
          <a:xfrm>
            <a:off x="4386253"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996" name="Google Shape;996;p40"/>
          <p:cNvSpPr/>
          <p:nvPr/>
        </p:nvSpPr>
        <p:spPr>
          <a:xfrm>
            <a:off x="5291244"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997" name="Google Shape;997;p40"/>
          <p:cNvSpPr/>
          <p:nvPr/>
        </p:nvSpPr>
        <p:spPr>
          <a:xfrm>
            <a:off x="6198336" y="59500"/>
            <a:ext cx="10221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41"/>
          <p:cNvSpPr txBox="1"/>
          <p:nvPr>
            <p:ph type="title"/>
          </p:nvPr>
        </p:nvSpPr>
        <p:spPr>
          <a:xfrm>
            <a:off x="533450" y="780150"/>
            <a:ext cx="810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Questions?</a:t>
            </a:r>
            <a:endParaRPr/>
          </a:p>
        </p:txBody>
      </p:sp>
      <p:sp>
        <p:nvSpPr>
          <p:cNvPr id="1003" name="Google Shape;1003;p41"/>
          <p:cNvSpPr txBox="1"/>
          <p:nvPr>
            <p:ph idx="1" type="body"/>
          </p:nvPr>
        </p:nvSpPr>
        <p:spPr>
          <a:xfrm>
            <a:off x="533450" y="1487600"/>
            <a:ext cx="810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If anyone is left i’ll be </a:t>
            </a:r>
            <a:r>
              <a:rPr lang="en-GB"/>
              <a:t>impressed</a:t>
            </a:r>
            <a:endParaRPr/>
          </a:p>
        </p:txBody>
      </p:sp>
      <p:sp>
        <p:nvSpPr>
          <p:cNvPr id="1004" name="Google Shape;1004;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005" name="Google Shape;1005;p41"/>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1006" name="Google Shape;1006;p41"/>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007" name="Google Shape;1007;p41"/>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1008" name="Google Shape;1008;p41"/>
          <p:cNvSpPr/>
          <p:nvPr/>
        </p:nvSpPr>
        <p:spPr>
          <a:xfrm>
            <a:off x="4386253"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1009" name="Google Shape;1009;p41"/>
          <p:cNvSpPr/>
          <p:nvPr/>
        </p:nvSpPr>
        <p:spPr>
          <a:xfrm>
            <a:off x="529124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1010" name="Google Shape;1010;p41"/>
          <p:cNvSpPr/>
          <p:nvPr/>
        </p:nvSpPr>
        <p:spPr>
          <a:xfrm>
            <a:off x="6198336" y="59500"/>
            <a:ext cx="10221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1011" name="Google Shape;1011;p41"/>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1012" name="Google Shape;1012;p41"/>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013" name="Google Shape;1013;p41"/>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1014" name="Google Shape;1014;p41"/>
          <p:cNvSpPr/>
          <p:nvPr/>
        </p:nvSpPr>
        <p:spPr>
          <a:xfrm>
            <a:off x="4386253"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1015" name="Google Shape;1015;p41"/>
          <p:cNvSpPr/>
          <p:nvPr/>
        </p:nvSpPr>
        <p:spPr>
          <a:xfrm>
            <a:off x="529124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1016" name="Google Shape;1016;p41"/>
          <p:cNvSpPr/>
          <p:nvPr/>
        </p:nvSpPr>
        <p:spPr>
          <a:xfrm>
            <a:off x="6198336" y="59500"/>
            <a:ext cx="10221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1017" name="Google Shape;1017;p41"/>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1018" name="Google Shape;1018;p41"/>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019" name="Google Shape;1019;p41"/>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1020" name="Google Shape;1020;p41"/>
          <p:cNvSpPr/>
          <p:nvPr/>
        </p:nvSpPr>
        <p:spPr>
          <a:xfrm>
            <a:off x="4386253"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1021" name="Google Shape;1021;p41"/>
          <p:cNvSpPr/>
          <p:nvPr/>
        </p:nvSpPr>
        <p:spPr>
          <a:xfrm>
            <a:off x="5291244"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1022" name="Google Shape;1022;p41"/>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1023" name="Google Shape;1023;p41"/>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1024" name="Google Shape;1024;p41"/>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025" name="Google Shape;1025;p41"/>
          <p:cNvSpPr/>
          <p:nvPr/>
        </p:nvSpPr>
        <p:spPr>
          <a:xfrm>
            <a:off x="3480224"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1026" name="Google Shape;1026;p41"/>
          <p:cNvSpPr/>
          <p:nvPr/>
        </p:nvSpPr>
        <p:spPr>
          <a:xfrm>
            <a:off x="4386253"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1027" name="Google Shape;1027;p41"/>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a:t>
            </a:r>
            <a:r>
              <a:rPr lang="en-GB" sz="800">
                <a:solidFill>
                  <a:schemeClr val="dk1"/>
                </a:solidFill>
              </a:rPr>
              <a:t> &amp;</a:t>
            </a:r>
            <a:r>
              <a:rPr lang="en-GB" sz="800"/>
              <a:t> Validation</a:t>
            </a:r>
            <a:endParaRPr sz="800"/>
          </a:p>
        </p:txBody>
      </p:sp>
      <p:sp>
        <p:nvSpPr>
          <p:cNvPr id="1028" name="Google Shape;1028;p41"/>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1029" name="Google Shape;1029;p41"/>
          <p:cNvSpPr/>
          <p:nvPr/>
        </p:nvSpPr>
        <p:spPr>
          <a:xfrm>
            <a:off x="2574175" y="59500"/>
            <a:ext cx="1210500" cy="315900"/>
          </a:xfrm>
          <a:prstGeom prst="chevron">
            <a:avLst>
              <a:gd fmla="val 50000" name="adj"/>
            </a:avLst>
          </a:prstGeom>
          <a:solidFill>
            <a:schemeClr val="lt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1030" name="Google Shape;1030;p41"/>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031" name="Google Shape;1031;p41"/>
          <p:cNvSpPr/>
          <p:nvPr/>
        </p:nvSpPr>
        <p:spPr>
          <a:xfrm>
            <a:off x="3480224" y="59500"/>
            <a:ext cx="1210500" cy="315900"/>
          </a:xfrm>
          <a:prstGeom prst="chevron">
            <a:avLst>
              <a:gd fmla="val 50000" name="adj"/>
            </a:avLst>
          </a:prstGeom>
          <a:solidFill>
            <a:srgbClr val="999999"/>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1032" name="Google Shape;1032;p41"/>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1033" name="Google Shape;1033;p41"/>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1034" name="Google Shape;1034;p41"/>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1035" name="Google Shape;1035;p41"/>
          <p:cNvSpPr/>
          <p:nvPr/>
        </p:nvSpPr>
        <p:spPr>
          <a:xfrm>
            <a:off x="2574175"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1036" name="Google Shape;1036;p41"/>
          <p:cNvSpPr txBox="1"/>
          <p:nvPr/>
        </p:nvSpPr>
        <p:spPr>
          <a:xfrm>
            <a:off x="3607750" y="245200"/>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037" name="Google Shape;1037;p41"/>
          <p:cNvSpPr/>
          <p:nvPr/>
        </p:nvSpPr>
        <p:spPr>
          <a:xfrm>
            <a:off x="3480224"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1038" name="Google Shape;1038;p41"/>
          <p:cNvSpPr/>
          <p:nvPr/>
        </p:nvSpPr>
        <p:spPr>
          <a:xfrm>
            <a:off x="4386253"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1039" name="Google Shape;1039;p41"/>
          <p:cNvSpPr/>
          <p:nvPr/>
        </p:nvSpPr>
        <p:spPr>
          <a:xfrm>
            <a:off x="5291244" y="59500"/>
            <a:ext cx="1210500" cy="315900"/>
          </a:xfrm>
          <a:prstGeom prst="chevron">
            <a:avLst>
              <a:gd fmla="val 50000" name="adj"/>
            </a:avLst>
          </a:prstGeom>
          <a:solidFill>
            <a:srgbClr val="9E9E9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1040" name="Google Shape;1040;p41"/>
          <p:cNvSpPr/>
          <p:nvPr/>
        </p:nvSpPr>
        <p:spPr>
          <a:xfrm>
            <a:off x="6198336" y="59500"/>
            <a:ext cx="10221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1041" name="Google Shape;1041;p41"/>
          <p:cNvSpPr/>
          <p:nvPr/>
        </p:nvSpPr>
        <p:spPr>
          <a:xfrm>
            <a:off x="2574175"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1042" name="Google Shape;1042;p41"/>
          <p:cNvSpPr txBox="1"/>
          <p:nvPr/>
        </p:nvSpPr>
        <p:spPr>
          <a:xfrm>
            <a:off x="35492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043" name="Google Shape;1043;p41"/>
          <p:cNvSpPr/>
          <p:nvPr/>
        </p:nvSpPr>
        <p:spPr>
          <a:xfrm>
            <a:off x="348022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1044" name="Google Shape;1044;p41"/>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1045" name="Google Shape;1045;p41"/>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1046" name="Google Shape;1046;p41"/>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1047" name="Google Shape;1047;p41"/>
          <p:cNvSpPr/>
          <p:nvPr/>
        </p:nvSpPr>
        <p:spPr>
          <a:xfrm>
            <a:off x="2574175"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1048" name="Google Shape;1048;p41"/>
          <p:cNvSpPr txBox="1"/>
          <p:nvPr/>
        </p:nvSpPr>
        <p:spPr>
          <a:xfrm>
            <a:off x="3621350" y="2632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049" name="Google Shape;1049;p41"/>
          <p:cNvSpPr/>
          <p:nvPr/>
        </p:nvSpPr>
        <p:spPr>
          <a:xfrm>
            <a:off x="3480224"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1050" name="Google Shape;1050;p41"/>
          <p:cNvSpPr/>
          <p:nvPr/>
        </p:nvSpPr>
        <p:spPr>
          <a:xfrm>
            <a:off x="4386253"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1051" name="Google Shape;1051;p41"/>
          <p:cNvSpPr/>
          <p:nvPr/>
        </p:nvSpPr>
        <p:spPr>
          <a:xfrm>
            <a:off x="5291244" y="59500"/>
            <a:ext cx="1210500" cy="315900"/>
          </a:xfrm>
          <a:prstGeom prst="chevron">
            <a:avLst>
              <a:gd fmla="val 50000" name="adj"/>
            </a:avLst>
          </a:prstGeom>
          <a:solidFill>
            <a:schemeClr val="dk2"/>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1052" name="Google Shape;1052;p41"/>
          <p:cNvSpPr/>
          <p:nvPr/>
        </p:nvSpPr>
        <p:spPr>
          <a:xfrm>
            <a:off x="6198336" y="59500"/>
            <a:ext cx="10221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42"/>
          <p:cNvSpPr txBox="1"/>
          <p:nvPr>
            <p:ph type="title"/>
          </p:nvPr>
        </p:nvSpPr>
        <p:spPr>
          <a:xfrm>
            <a:off x="112500" y="80425"/>
            <a:ext cx="8919000" cy="5727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GB"/>
              <a:t>Structure/Flowchart</a:t>
            </a:r>
            <a:endParaRPr sz="1100"/>
          </a:p>
        </p:txBody>
      </p:sp>
      <p:sp>
        <p:nvSpPr>
          <p:cNvPr id="1058" name="Google Shape;1058;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059" name="Google Shape;1059;p42"/>
          <p:cNvPicPr preferRelativeResize="0"/>
          <p:nvPr/>
        </p:nvPicPr>
        <p:blipFill>
          <a:blip r:embed="rId3">
            <a:alphaModFix/>
          </a:blip>
          <a:stretch>
            <a:fillRect/>
          </a:stretch>
        </p:blipFill>
        <p:spPr>
          <a:xfrm>
            <a:off x="-142650" y="628350"/>
            <a:ext cx="7869202" cy="4515149"/>
          </a:xfrm>
          <a:prstGeom prst="rect">
            <a:avLst/>
          </a:prstGeom>
          <a:noFill/>
          <a:ln>
            <a:noFill/>
          </a:ln>
        </p:spPr>
      </p:pic>
      <p:pic>
        <p:nvPicPr>
          <p:cNvPr id="1060" name="Google Shape;1060;p42"/>
          <p:cNvPicPr preferRelativeResize="0"/>
          <p:nvPr/>
        </p:nvPicPr>
        <p:blipFill>
          <a:blip r:embed="rId4">
            <a:alphaModFix/>
          </a:blip>
          <a:stretch>
            <a:fillRect/>
          </a:stretch>
        </p:blipFill>
        <p:spPr>
          <a:xfrm>
            <a:off x="7059525" y="0"/>
            <a:ext cx="2044525" cy="39627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533450" y="780150"/>
            <a:ext cx="810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it is</a:t>
            </a:r>
            <a:endParaRPr/>
          </a:p>
        </p:txBody>
      </p:sp>
      <p:sp>
        <p:nvSpPr>
          <p:cNvPr id="90" name="Google Shape;90;p16"/>
          <p:cNvSpPr txBox="1"/>
          <p:nvPr>
            <p:ph idx="1" type="body"/>
          </p:nvPr>
        </p:nvSpPr>
        <p:spPr>
          <a:xfrm>
            <a:off x="119050" y="1352850"/>
            <a:ext cx="5682600" cy="37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a Matlab Script that</a:t>
            </a:r>
            <a:endParaRPr/>
          </a:p>
          <a:p>
            <a:pPr indent="-317500" lvl="0" marL="457200" rtl="0" algn="l">
              <a:spcBef>
                <a:spcPts val="1600"/>
              </a:spcBef>
              <a:spcAft>
                <a:spcPts val="0"/>
              </a:spcAft>
              <a:buSzPts val="1400"/>
              <a:buChar char="●"/>
            </a:pPr>
            <a:r>
              <a:rPr b="1" lang="en-GB"/>
              <a:t>Inputs: </a:t>
            </a:r>
            <a:endParaRPr b="1"/>
          </a:p>
          <a:p>
            <a:pPr indent="-317500" lvl="1" marL="914400" rtl="0" algn="l">
              <a:spcBef>
                <a:spcPts val="0"/>
              </a:spcBef>
              <a:spcAft>
                <a:spcPts val="0"/>
              </a:spcAft>
              <a:buSzPts val="1400"/>
              <a:buChar char="○"/>
            </a:pPr>
            <a:r>
              <a:rPr b="1" lang="en-GB"/>
              <a:t>Wall Configuration</a:t>
            </a:r>
            <a:endParaRPr b="1"/>
          </a:p>
          <a:p>
            <a:pPr indent="-317500" lvl="2" marL="1371600" rtl="0" algn="l">
              <a:spcBef>
                <a:spcPts val="0"/>
              </a:spcBef>
              <a:spcAft>
                <a:spcPts val="0"/>
              </a:spcAft>
              <a:buSzPts val="1400"/>
              <a:buChar char="■"/>
            </a:pPr>
            <a:r>
              <a:rPr lang="en-GB"/>
              <a:t>Materials + Thicknesses</a:t>
            </a:r>
            <a:endParaRPr/>
          </a:p>
          <a:p>
            <a:pPr indent="-317500" lvl="1" marL="914400" rtl="0" algn="l">
              <a:spcBef>
                <a:spcPts val="0"/>
              </a:spcBef>
              <a:spcAft>
                <a:spcPts val="0"/>
              </a:spcAft>
              <a:buSzPts val="1400"/>
              <a:buChar char="○"/>
            </a:pPr>
            <a:r>
              <a:rPr b="1" lang="en-GB"/>
              <a:t>Downstream evaluation location</a:t>
            </a:r>
            <a:endParaRPr b="1"/>
          </a:p>
          <a:p>
            <a:pPr indent="-317500" lvl="2" marL="1371600" rtl="0" algn="l">
              <a:spcBef>
                <a:spcPts val="0"/>
              </a:spcBef>
              <a:spcAft>
                <a:spcPts val="0"/>
              </a:spcAft>
              <a:buSzPts val="1400"/>
              <a:buChar char="■"/>
            </a:pPr>
            <a:r>
              <a:rPr lang="en-GB"/>
              <a:t>Measured downstream of nosecone</a:t>
            </a:r>
            <a:endParaRPr/>
          </a:p>
          <a:p>
            <a:pPr indent="-317500" lvl="1" marL="914400" rtl="0" algn="l">
              <a:spcBef>
                <a:spcPts val="0"/>
              </a:spcBef>
              <a:spcAft>
                <a:spcPts val="0"/>
              </a:spcAft>
              <a:buSzPts val="1400"/>
              <a:buChar char="○"/>
            </a:pPr>
            <a:r>
              <a:rPr b="1" lang="en-GB"/>
              <a:t>Flight Profile</a:t>
            </a:r>
            <a:endParaRPr b="1"/>
          </a:p>
          <a:p>
            <a:pPr indent="-317500" lvl="2" marL="1371600" rtl="0" algn="l">
              <a:spcBef>
                <a:spcPts val="0"/>
              </a:spcBef>
              <a:spcAft>
                <a:spcPts val="0"/>
              </a:spcAft>
              <a:buSzPts val="1400"/>
              <a:buChar char="■"/>
            </a:pPr>
            <a:r>
              <a:rPr lang="en-GB"/>
              <a:t>OpenRocket, RAS, PythonSim, etc.</a:t>
            </a:r>
            <a:endParaRPr/>
          </a:p>
          <a:p>
            <a:pPr indent="-317500" lvl="0" marL="457200" rtl="0" algn="l">
              <a:spcBef>
                <a:spcPts val="0"/>
              </a:spcBef>
              <a:spcAft>
                <a:spcPts val="0"/>
              </a:spcAft>
              <a:buSzPts val="1400"/>
              <a:buChar char="●"/>
            </a:pPr>
            <a:r>
              <a:rPr b="1" lang="en-GB"/>
              <a:t>Outputs:</a:t>
            </a:r>
            <a:endParaRPr b="1"/>
          </a:p>
          <a:p>
            <a:pPr indent="-317500" lvl="1" marL="914400" rtl="0" algn="l">
              <a:spcBef>
                <a:spcPts val="0"/>
              </a:spcBef>
              <a:spcAft>
                <a:spcPts val="0"/>
              </a:spcAft>
              <a:buSzPts val="1400"/>
              <a:buChar char="○"/>
            </a:pPr>
            <a:r>
              <a:rPr b="1" lang="en-GB"/>
              <a:t>Simulated Thermal Data throughout Flight</a:t>
            </a:r>
            <a:endParaRPr b="1"/>
          </a:p>
          <a:p>
            <a:pPr indent="-317500" lvl="2" marL="1371600" rtl="0" algn="l">
              <a:spcBef>
                <a:spcPts val="0"/>
              </a:spcBef>
              <a:spcAft>
                <a:spcPts val="0"/>
              </a:spcAft>
              <a:buSzPts val="1400"/>
              <a:buChar char="■"/>
            </a:pPr>
            <a:r>
              <a:rPr lang="en-GB"/>
              <a:t>Through-wall Temperature data at evaluation location, w/ time</a:t>
            </a:r>
            <a:endParaRPr/>
          </a:p>
          <a:p>
            <a:pPr indent="-317500" lvl="1" marL="914400" rtl="0" algn="l">
              <a:spcBef>
                <a:spcPts val="0"/>
              </a:spcBef>
              <a:spcAft>
                <a:spcPts val="0"/>
              </a:spcAft>
              <a:buSzPts val="1400"/>
              <a:buChar char="○"/>
            </a:pPr>
            <a:r>
              <a:rPr b="1" lang="en-GB"/>
              <a:t>Surface Recession, Bond-Line temperatures, and more for Ablatives </a:t>
            </a:r>
            <a:endParaRPr b="1"/>
          </a:p>
        </p:txBody>
      </p:sp>
      <p:sp>
        <p:nvSpPr>
          <p:cNvPr id="91" name="Google Shape;91;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92" name="Google Shape;92;p16"/>
          <p:cNvPicPr preferRelativeResize="0"/>
          <p:nvPr/>
        </p:nvPicPr>
        <p:blipFill>
          <a:blip r:embed="rId3">
            <a:alphaModFix/>
          </a:blip>
          <a:stretch>
            <a:fillRect/>
          </a:stretch>
        </p:blipFill>
        <p:spPr>
          <a:xfrm>
            <a:off x="6151775" y="3044125"/>
            <a:ext cx="2934975" cy="2048226"/>
          </a:xfrm>
          <a:prstGeom prst="rect">
            <a:avLst/>
          </a:prstGeom>
          <a:noFill/>
          <a:ln>
            <a:noFill/>
          </a:ln>
        </p:spPr>
      </p:pic>
      <p:pic>
        <p:nvPicPr>
          <p:cNvPr id="93" name="Google Shape;93;p16"/>
          <p:cNvPicPr preferRelativeResize="0"/>
          <p:nvPr/>
        </p:nvPicPr>
        <p:blipFill>
          <a:blip r:embed="rId4">
            <a:alphaModFix/>
          </a:blip>
          <a:stretch>
            <a:fillRect/>
          </a:stretch>
        </p:blipFill>
        <p:spPr>
          <a:xfrm>
            <a:off x="5737150" y="1130075"/>
            <a:ext cx="3349600" cy="1813100"/>
          </a:xfrm>
          <a:prstGeom prst="rect">
            <a:avLst/>
          </a:prstGeom>
          <a:noFill/>
          <a:ln>
            <a:noFill/>
          </a:ln>
        </p:spPr>
      </p:pic>
      <p:sp>
        <p:nvSpPr>
          <p:cNvPr id="94" name="Google Shape;94;p16"/>
          <p:cNvSpPr txBox="1"/>
          <p:nvPr/>
        </p:nvSpPr>
        <p:spPr>
          <a:xfrm>
            <a:off x="6515413" y="628925"/>
            <a:ext cx="220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Montserrat"/>
                <a:ea typeface="Montserrat"/>
                <a:cs typeface="Montserrat"/>
                <a:sym typeface="Montserrat"/>
              </a:rPr>
              <a:t>Example Output Data</a:t>
            </a:r>
            <a:endParaRPr b="1">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43"/>
          <p:cNvSpPr txBox="1"/>
          <p:nvPr>
            <p:ph type="title"/>
          </p:nvPr>
        </p:nvSpPr>
        <p:spPr>
          <a:xfrm>
            <a:off x="533450" y="780150"/>
            <a:ext cx="810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Material Specification</a:t>
            </a:r>
            <a:endParaRPr/>
          </a:p>
        </p:txBody>
      </p:sp>
      <p:sp>
        <p:nvSpPr>
          <p:cNvPr id="1066" name="Google Shape;1066;p43"/>
          <p:cNvSpPr txBox="1"/>
          <p:nvPr>
            <p:ph idx="1" type="body"/>
          </p:nvPr>
        </p:nvSpPr>
        <p:spPr>
          <a:xfrm>
            <a:off x="533450" y="1487600"/>
            <a:ext cx="810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067" name="Google Shape;1067;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068" name="Google Shape;1068;p43"/>
          <p:cNvPicPr preferRelativeResize="0"/>
          <p:nvPr/>
        </p:nvPicPr>
        <p:blipFill>
          <a:blip r:embed="rId3">
            <a:alphaModFix/>
          </a:blip>
          <a:stretch>
            <a:fillRect/>
          </a:stretch>
        </p:blipFill>
        <p:spPr>
          <a:xfrm>
            <a:off x="4824350" y="951400"/>
            <a:ext cx="3612475" cy="3904850"/>
          </a:xfrm>
          <a:prstGeom prst="rect">
            <a:avLst/>
          </a:prstGeom>
          <a:noFill/>
          <a:ln>
            <a:noFill/>
          </a:ln>
        </p:spPr>
      </p:pic>
      <p:pic>
        <p:nvPicPr>
          <p:cNvPr id="1069" name="Google Shape;1069;p43"/>
          <p:cNvPicPr preferRelativeResize="0"/>
          <p:nvPr/>
        </p:nvPicPr>
        <p:blipFill>
          <a:blip r:embed="rId4">
            <a:alphaModFix/>
          </a:blip>
          <a:stretch>
            <a:fillRect/>
          </a:stretch>
        </p:blipFill>
        <p:spPr>
          <a:xfrm>
            <a:off x="1151775" y="2709947"/>
            <a:ext cx="2645250" cy="1345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558275" y="594900"/>
            <a:ext cx="810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Capabilities</a:t>
            </a:r>
            <a:endParaRPr/>
          </a:p>
        </p:txBody>
      </p:sp>
      <p:sp>
        <p:nvSpPr>
          <p:cNvPr id="100" name="Google Shape;10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01" name="Google Shape;101;p17"/>
          <p:cNvSpPr txBox="1"/>
          <p:nvPr>
            <p:ph idx="1" type="body"/>
          </p:nvPr>
        </p:nvSpPr>
        <p:spPr>
          <a:xfrm>
            <a:off x="318925" y="1102575"/>
            <a:ext cx="5443800" cy="3914100"/>
          </a:xfrm>
          <a:prstGeom prst="rect">
            <a:avLst/>
          </a:prstGeom>
        </p:spPr>
        <p:txBody>
          <a:bodyPr anchorCtr="0" anchor="t" bIns="91425" lIns="91425" spcFirstLastPara="1" rIns="91425" wrap="square" tIns="91425">
            <a:noAutofit/>
          </a:bodyPr>
          <a:lstStyle/>
          <a:p>
            <a:pPr indent="-292100" lvl="0" marL="457200" rtl="0" algn="l">
              <a:lnSpc>
                <a:spcPct val="100000"/>
              </a:lnSpc>
              <a:spcBef>
                <a:spcPts val="0"/>
              </a:spcBef>
              <a:spcAft>
                <a:spcPts val="0"/>
              </a:spcAft>
              <a:buClr>
                <a:srgbClr val="CEB87B"/>
              </a:buClr>
              <a:buSzPts val="1000"/>
              <a:buChar char="▸"/>
            </a:pPr>
            <a:r>
              <a:rPr lang="en-GB" sz="1000"/>
              <a:t>Wall Configurations:</a:t>
            </a:r>
            <a:endParaRPr sz="1000"/>
          </a:p>
          <a:p>
            <a:pPr indent="-292100" lvl="1" marL="914400" rtl="0" algn="l">
              <a:lnSpc>
                <a:spcPct val="100000"/>
              </a:lnSpc>
              <a:spcBef>
                <a:spcPts val="1000"/>
              </a:spcBef>
              <a:spcAft>
                <a:spcPts val="0"/>
              </a:spcAft>
              <a:buSzPts val="1000"/>
              <a:buChar char="○"/>
            </a:pPr>
            <a:r>
              <a:rPr lang="en-GB" sz="1000"/>
              <a:t>Structural Wall only</a:t>
            </a:r>
            <a:endParaRPr sz="1000"/>
          </a:p>
          <a:p>
            <a:pPr indent="-292100" lvl="1" marL="914400" rtl="0" algn="l">
              <a:lnSpc>
                <a:spcPct val="100000"/>
              </a:lnSpc>
              <a:spcBef>
                <a:spcPts val="1000"/>
              </a:spcBef>
              <a:spcAft>
                <a:spcPts val="0"/>
              </a:spcAft>
              <a:buSzPts val="1000"/>
              <a:buChar char="○"/>
            </a:pPr>
            <a:r>
              <a:rPr lang="en-GB" sz="1000"/>
              <a:t>Ablative Wall only</a:t>
            </a:r>
            <a:endParaRPr sz="1000"/>
          </a:p>
          <a:p>
            <a:pPr indent="-292100" lvl="1" marL="914400" rtl="0" algn="l">
              <a:lnSpc>
                <a:spcPct val="100000"/>
              </a:lnSpc>
              <a:spcBef>
                <a:spcPts val="1000"/>
              </a:spcBef>
              <a:spcAft>
                <a:spcPts val="0"/>
              </a:spcAft>
              <a:buSzPts val="1000"/>
              <a:buChar char="○"/>
            </a:pPr>
            <a:r>
              <a:rPr lang="en-GB" sz="1000"/>
              <a:t>Ablative + Structural Wall*</a:t>
            </a:r>
            <a:endParaRPr sz="1000"/>
          </a:p>
          <a:p>
            <a:pPr indent="-292100" lvl="0" marL="457200" rtl="0" algn="l">
              <a:lnSpc>
                <a:spcPct val="100000"/>
              </a:lnSpc>
              <a:spcBef>
                <a:spcPts val="1000"/>
              </a:spcBef>
              <a:spcAft>
                <a:spcPts val="0"/>
              </a:spcAft>
              <a:buClr>
                <a:srgbClr val="CEB87B"/>
              </a:buClr>
              <a:buSzPts val="1000"/>
              <a:buChar char="▸"/>
            </a:pPr>
            <a:r>
              <a:rPr lang="en-GB" sz="1000"/>
              <a:t>Flight Profiles: </a:t>
            </a:r>
            <a:endParaRPr sz="1000"/>
          </a:p>
          <a:p>
            <a:pPr indent="-292100" lvl="1" marL="914400" rtl="0" algn="l">
              <a:lnSpc>
                <a:spcPct val="100000"/>
              </a:lnSpc>
              <a:spcBef>
                <a:spcPts val="1000"/>
              </a:spcBef>
              <a:spcAft>
                <a:spcPts val="0"/>
              </a:spcAft>
              <a:buSzPts val="1000"/>
              <a:buChar char="○"/>
            </a:pPr>
            <a:r>
              <a:rPr lang="en-GB" sz="1000"/>
              <a:t>Can use any flight sim data from any of the flight sim softwares we have</a:t>
            </a:r>
            <a:endParaRPr sz="1000"/>
          </a:p>
          <a:p>
            <a:pPr indent="-292100" lvl="0" marL="457200" rtl="0" algn="l">
              <a:lnSpc>
                <a:spcPct val="100000"/>
              </a:lnSpc>
              <a:spcBef>
                <a:spcPts val="1000"/>
              </a:spcBef>
              <a:spcAft>
                <a:spcPts val="0"/>
              </a:spcAft>
              <a:buClr>
                <a:srgbClr val="CEB87B"/>
              </a:buClr>
              <a:buSzPts val="1000"/>
              <a:buChar char="▸"/>
            </a:pPr>
            <a:r>
              <a:rPr lang="en-GB" sz="1000"/>
              <a:t>Ablation</a:t>
            </a:r>
            <a:endParaRPr sz="1000"/>
          </a:p>
          <a:p>
            <a:pPr indent="-292100" lvl="1" marL="914400" rtl="0" algn="l">
              <a:lnSpc>
                <a:spcPct val="100000"/>
              </a:lnSpc>
              <a:spcBef>
                <a:spcPts val="1000"/>
              </a:spcBef>
              <a:spcAft>
                <a:spcPts val="0"/>
              </a:spcAft>
              <a:buSzPts val="1000"/>
              <a:buChar char="○"/>
            </a:pPr>
            <a:r>
              <a:rPr lang="en-GB" sz="1000"/>
              <a:t>Currently can handle charring ablators</a:t>
            </a:r>
            <a:endParaRPr sz="1000"/>
          </a:p>
          <a:p>
            <a:pPr indent="-292100" lvl="0" marL="457200" rtl="0" algn="l">
              <a:lnSpc>
                <a:spcPct val="100000"/>
              </a:lnSpc>
              <a:spcBef>
                <a:spcPts val="1000"/>
              </a:spcBef>
              <a:spcAft>
                <a:spcPts val="0"/>
              </a:spcAft>
              <a:buClr>
                <a:srgbClr val="CEB87B"/>
              </a:buClr>
              <a:buSzPts val="1000"/>
              <a:buChar char="▸"/>
            </a:pPr>
            <a:r>
              <a:rPr b="1" lang="en-GB" sz="1000"/>
              <a:t>Limitations</a:t>
            </a:r>
            <a:endParaRPr b="1" sz="1000"/>
          </a:p>
          <a:p>
            <a:pPr indent="-292100" lvl="1" marL="914400" rtl="0" algn="l">
              <a:lnSpc>
                <a:spcPct val="100000"/>
              </a:lnSpc>
              <a:spcBef>
                <a:spcPts val="1000"/>
              </a:spcBef>
              <a:spcAft>
                <a:spcPts val="0"/>
              </a:spcAft>
              <a:buSzPts val="1000"/>
              <a:buChar char="○"/>
            </a:pPr>
            <a:r>
              <a:rPr b="1" lang="en-GB" sz="1000"/>
              <a:t>Pretty much nosecones, and tubes for time being</a:t>
            </a:r>
            <a:endParaRPr b="1" sz="1000"/>
          </a:p>
          <a:p>
            <a:pPr indent="-292100" lvl="2" marL="1371600" rtl="0" algn="l">
              <a:lnSpc>
                <a:spcPct val="100000"/>
              </a:lnSpc>
              <a:spcBef>
                <a:spcPts val="1000"/>
              </a:spcBef>
              <a:spcAft>
                <a:spcPts val="0"/>
              </a:spcAft>
              <a:buSzPts val="1000"/>
              <a:buChar char="■"/>
            </a:pPr>
            <a:r>
              <a:rPr lang="en-GB" sz="1000"/>
              <a:t>No stagnation point heating</a:t>
            </a:r>
            <a:endParaRPr sz="1000"/>
          </a:p>
          <a:p>
            <a:pPr indent="-292100" lvl="2" marL="1371600" rtl="0" algn="l">
              <a:lnSpc>
                <a:spcPct val="100000"/>
              </a:lnSpc>
              <a:spcBef>
                <a:spcPts val="1000"/>
              </a:spcBef>
              <a:spcAft>
                <a:spcPts val="0"/>
              </a:spcAft>
              <a:buSzPts val="1000"/>
              <a:buChar char="■"/>
            </a:pPr>
            <a:r>
              <a:rPr lang="en-GB" sz="1000"/>
              <a:t>Could likely be extended to fins</a:t>
            </a:r>
            <a:endParaRPr sz="1000"/>
          </a:p>
          <a:p>
            <a:pPr indent="-292100" lvl="1" marL="914400" rtl="0" algn="l">
              <a:lnSpc>
                <a:spcPct val="100000"/>
              </a:lnSpc>
              <a:spcBef>
                <a:spcPts val="1000"/>
              </a:spcBef>
              <a:spcAft>
                <a:spcPts val="0"/>
              </a:spcAft>
              <a:buSzPts val="1000"/>
              <a:buChar char="○"/>
            </a:pPr>
            <a:r>
              <a:rPr b="1" lang="en-GB" sz="1000"/>
              <a:t>1-Dimensional Heat Transfer</a:t>
            </a:r>
            <a:endParaRPr b="1" sz="1000"/>
          </a:p>
          <a:p>
            <a:pPr indent="-292100" lvl="2" marL="1371600" rtl="0" algn="l">
              <a:lnSpc>
                <a:spcPct val="100000"/>
              </a:lnSpc>
              <a:spcBef>
                <a:spcPts val="1000"/>
              </a:spcBef>
              <a:spcAft>
                <a:spcPts val="0"/>
              </a:spcAft>
              <a:buSzPts val="1000"/>
              <a:buChar char="■"/>
            </a:pPr>
            <a:r>
              <a:rPr lang="en-GB" sz="1000"/>
              <a:t>Only Through-Wall Heat Transfer is considered</a:t>
            </a:r>
            <a:endParaRPr sz="1000"/>
          </a:p>
          <a:p>
            <a:pPr indent="0" lvl="0" marL="0" rtl="0" algn="l">
              <a:spcBef>
                <a:spcPts val="1000"/>
              </a:spcBef>
              <a:spcAft>
                <a:spcPts val="0"/>
              </a:spcAft>
              <a:buNone/>
            </a:pPr>
            <a:r>
              <a:t/>
            </a:r>
            <a:endParaRPr sz="1200"/>
          </a:p>
          <a:p>
            <a:pPr indent="0" lvl="0" marL="0" rtl="0" algn="l">
              <a:spcBef>
                <a:spcPts val="1000"/>
              </a:spcBef>
              <a:spcAft>
                <a:spcPts val="0"/>
              </a:spcAft>
              <a:buNone/>
            </a:pPr>
            <a:r>
              <a:t/>
            </a:r>
            <a:endParaRPr sz="1200"/>
          </a:p>
          <a:p>
            <a:pPr indent="0" lvl="0" marL="0" rtl="0" algn="l">
              <a:spcBef>
                <a:spcPts val="1000"/>
              </a:spcBef>
              <a:spcAft>
                <a:spcPts val="0"/>
              </a:spcAft>
              <a:buNone/>
            </a:pPr>
            <a:r>
              <a:t/>
            </a:r>
            <a:endParaRPr b="1"/>
          </a:p>
          <a:p>
            <a:pPr indent="0" lvl="0" marL="0" rtl="0" algn="l">
              <a:spcBef>
                <a:spcPts val="1000"/>
              </a:spcBef>
              <a:spcAft>
                <a:spcPts val="0"/>
              </a:spcAft>
              <a:buNone/>
            </a:pPr>
            <a:r>
              <a:t/>
            </a:r>
            <a:endParaRPr b="1"/>
          </a:p>
          <a:p>
            <a:pPr indent="0" lvl="0" marL="0" rtl="0" algn="l">
              <a:spcBef>
                <a:spcPts val="1000"/>
              </a:spcBef>
              <a:spcAft>
                <a:spcPts val="0"/>
              </a:spcAft>
              <a:buNone/>
            </a:pPr>
            <a:r>
              <a:t/>
            </a:r>
            <a:endParaRPr b="1"/>
          </a:p>
          <a:p>
            <a:pPr indent="0" lvl="0" marL="0" rtl="0" algn="l">
              <a:spcBef>
                <a:spcPts val="1000"/>
              </a:spcBef>
              <a:spcAft>
                <a:spcPts val="0"/>
              </a:spcAft>
              <a:buNone/>
            </a:pPr>
            <a:r>
              <a:t/>
            </a:r>
            <a:endParaRPr b="1"/>
          </a:p>
          <a:p>
            <a:pPr indent="0" lvl="0" marL="0" rtl="0" algn="l">
              <a:spcBef>
                <a:spcPts val="1000"/>
              </a:spcBef>
              <a:spcAft>
                <a:spcPts val="0"/>
              </a:spcAft>
              <a:buNone/>
            </a:pPr>
            <a:r>
              <a:t/>
            </a:r>
            <a:endParaRPr b="1"/>
          </a:p>
          <a:p>
            <a:pPr indent="0" lvl="0" marL="457200" rtl="0" algn="l">
              <a:spcBef>
                <a:spcPts val="1000"/>
              </a:spcBef>
              <a:spcAft>
                <a:spcPts val="0"/>
              </a:spcAft>
              <a:buNone/>
            </a:pPr>
            <a:r>
              <a:t/>
            </a:r>
            <a:endParaRPr sz="1400"/>
          </a:p>
          <a:p>
            <a:pPr indent="0" lvl="0" marL="457200" rtl="0" algn="l">
              <a:lnSpc>
                <a:spcPct val="115000"/>
              </a:lnSpc>
              <a:spcBef>
                <a:spcPts val="1000"/>
              </a:spcBef>
              <a:spcAft>
                <a:spcPts val="1000"/>
              </a:spcAft>
              <a:buNone/>
            </a:pPr>
            <a:r>
              <a:t/>
            </a:r>
            <a:endParaRPr sz="1400"/>
          </a:p>
        </p:txBody>
      </p:sp>
      <p:pic>
        <p:nvPicPr>
          <p:cNvPr id="102" name="Google Shape;102;p17"/>
          <p:cNvPicPr preferRelativeResize="0"/>
          <p:nvPr/>
        </p:nvPicPr>
        <p:blipFill>
          <a:blip r:embed="rId3">
            <a:alphaModFix/>
          </a:blip>
          <a:stretch>
            <a:fillRect/>
          </a:stretch>
        </p:blipFill>
        <p:spPr>
          <a:xfrm>
            <a:off x="5810675" y="1"/>
            <a:ext cx="3333325" cy="3201150"/>
          </a:xfrm>
          <a:prstGeom prst="rect">
            <a:avLst/>
          </a:prstGeom>
          <a:noFill/>
          <a:ln>
            <a:noFill/>
          </a:ln>
        </p:spPr>
      </p:pic>
      <p:sp>
        <p:nvSpPr>
          <p:cNvPr id="103" name="Google Shape;103;p17"/>
          <p:cNvSpPr txBox="1"/>
          <p:nvPr/>
        </p:nvSpPr>
        <p:spPr>
          <a:xfrm>
            <a:off x="6164125" y="2936250"/>
            <a:ext cx="2052600" cy="5541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Montserrat"/>
                <a:ea typeface="Montserrat"/>
                <a:cs typeface="Montserrat"/>
                <a:sym typeface="Montserrat"/>
              </a:rPr>
              <a:t>Ablative+Structural Configuration</a:t>
            </a:r>
            <a:endParaRPr b="1" sz="1200">
              <a:latin typeface="Montserrat"/>
              <a:ea typeface="Montserrat"/>
              <a:cs typeface="Montserrat"/>
              <a:sym typeface="Montserrat"/>
            </a:endParaRPr>
          </a:p>
        </p:txBody>
      </p:sp>
      <p:sp>
        <p:nvSpPr>
          <p:cNvPr id="104" name="Google Shape;104;p17"/>
          <p:cNvSpPr txBox="1"/>
          <p:nvPr/>
        </p:nvSpPr>
        <p:spPr>
          <a:xfrm>
            <a:off x="7701725" y="941425"/>
            <a:ext cx="12420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05" name="Google Shape;105;p17"/>
          <p:cNvSpPr txBox="1"/>
          <p:nvPr/>
        </p:nvSpPr>
        <p:spPr>
          <a:xfrm>
            <a:off x="6104125" y="116900"/>
            <a:ext cx="27762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cxnSp>
        <p:nvCxnSpPr>
          <p:cNvPr id="106" name="Google Shape;106;p17"/>
          <p:cNvCxnSpPr/>
          <p:nvPr/>
        </p:nvCxnSpPr>
        <p:spPr>
          <a:xfrm flipH="1" rot="10800000">
            <a:off x="6211275" y="805538"/>
            <a:ext cx="1675500" cy="9600"/>
          </a:xfrm>
          <a:prstGeom prst="straightConnector1">
            <a:avLst/>
          </a:prstGeom>
          <a:noFill/>
          <a:ln cap="flat" cmpd="sng" w="9525">
            <a:solidFill>
              <a:srgbClr val="6D9EEB"/>
            </a:solidFill>
            <a:prstDash val="solid"/>
            <a:round/>
            <a:headEnd len="med" w="med" type="none"/>
            <a:tailEnd len="med" w="med" type="triangle"/>
          </a:ln>
        </p:spPr>
      </p:cxnSp>
      <p:cxnSp>
        <p:nvCxnSpPr>
          <p:cNvPr id="107" name="Google Shape;107;p17"/>
          <p:cNvCxnSpPr/>
          <p:nvPr/>
        </p:nvCxnSpPr>
        <p:spPr>
          <a:xfrm flipH="1" rot="10800000">
            <a:off x="6211275" y="664963"/>
            <a:ext cx="1675500" cy="9600"/>
          </a:xfrm>
          <a:prstGeom prst="straightConnector1">
            <a:avLst/>
          </a:prstGeom>
          <a:noFill/>
          <a:ln cap="flat" cmpd="sng" w="9525">
            <a:solidFill>
              <a:srgbClr val="6D9EEB"/>
            </a:solidFill>
            <a:prstDash val="solid"/>
            <a:round/>
            <a:headEnd len="med" w="med" type="none"/>
            <a:tailEnd len="med" w="med" type="triangle"/>
          </a:ln>
        </p:spPr>
      </p:cxnSp>
      <p:cxnSp>
        <p:nvCxnSpPr>
          <p:cNvPr id="108" name="Google Shape;108;p17"/>
          <p:cNvCxnSpPr/>
          <p:nvPr/>
        </p:nvCxnSpPr>
        <p:spPr>
          <a:xfrm flipH="1" rot="10800000">
            <a:off x="6211275" y="524350"/>
            <a:ext cx="1675500" cy="9600"/>
          </a:xfrm>
          <a:prstGeom prst="straightConnector1">
            <a:avLst/>
          </a:prstGeom>
          <a:noFill/>
          <a:ln cap="flat" cmpd="sng" w="9525">
            <a:solidFill>
              <a:srgbClr val="6D9EEB"/>
            </a:solidFill>
            <a:prstDash val="solid"/>
            <a:round/>
            <a:headEnd len="med" w="med" type="none"/>
            <a:tailEnd len="med" w="med" type="triangle"/>
          </a:ln>
        </p:spPr>
      </p:cxnSp>
      <p:sp>
        <p:nvSpPr>
          <p:cNvPr id="109" name="Google Shape;109;p17"/>
          <p:cNvSpPr txBox="1"/>
          <p:nvPr/>
        </p:nvSpPr>
        <p:spPr>
          <a:xfrm>
            <a:off x="6486375" y="248025"/>
            <a:ext cx="1125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latin typeface="Montserrat"/>
                <a:ea typeface="Montserrat"/>
                <a:cs typeface="Montserrat"/>
                <a:sym typeface="Montserrat"/>
              </a:rPr>
              <a:t>Free-Stream</a:t>
            </a:r>
            <a:endParaRPr b="1" sz="1000">
              <a:latin typeface="Montserrat"/>
              <a:ea typeface="Montserrat"/>
              <a:cs typeface="Montserrat"/>
              <a:sym typeface="Montserrat"/>
            </a:endParaRPr>
          </a:p>
        </p:txBody>
      </p:sp>
      <p:pic>
        <p:nvPicPr>
          <p:cNvPr id="110" name="Google Shape;110;p17"/>
          <p:cNvPicPr preferRelativeResize="0"/>
          <p:nvPr/>
        </p:nvPicPr>
        <p:blipFill>
          <a:blip r:embed="rId4">
            <a:alphaModFix/>
          </a:blip>
          <a:stretch>
            <a:fillRect/>
          </a:stretch>
        </p:blipFill>
        <p:spPr>
          <a:xfrm rot="-5400000">
            <a:off x="6567652" y="2961325"/>
            <a:ext cx="1099875" cy="2358175"/>
          </a:xfrm>
          <a:prstGeom prst="rect">
            <a:avLst/>
          </a:prstGeom>
          <a:noFill/>
          <a:ln>
            <a:noFill/>
          </a:ln>
        </p:spPr>
      </p:pic>
      <p:sp>
        <p:nvSpPr>
          <p:cNvPr id="111" name="Google Shape;111;p17"/>
          <p:cNvSpPr txBox="1"/>
          <p:nvPr/>
        </p:nvSpPr>
        <p:spPr>
          <a:xfrm>
            <a:off x="6316525" y="4619525"/>
            <a:ext cx="2052600" cy="3693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Montserrat"/>
                <a:ea typeface="Montserrat"/>
                <a:cs typeface="Montserrat"/>
                <a:sym typeface="Montserrat"/>
              </a:rPr>
              <a:t>“Through-Wall”</a:t>
            </a:r>
            <a:endParaRPr b="1" sz="12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533450" y="780150"/>
            <a:ext cx="810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Required Material inputs for Ablation</a:t>
            </a:r>
            <a:endParaRPr sz="1100"/>
          </a:p>
        </p:txBody>
      </p:sp>
      <p:sp>
        <p:nvSpPr>
          <p:cNvPr id="117" name="Google Shape;117;p18"/>
          <p:cNvSpPr txBox="1"/>
          <p:nvPr>
            <p:ph idx="1" type="body"/>
          </p:nvPr>
        </p:nvSpPr>
        <p:spPr>
          <a:xfrm>
            <a:off x="135375" y="1352850"/>
            <a:ext cx="64443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CEB87B"/>
              </a:buClr>
              <a:buSzPts val="1400"/>
              <a:buChar char="▸"/>
            </a:pPr>
            <a:r>
              <a:rPr b="1" lang="en-GB"/>
              <a:t>Nothing out of the ordinary required for analysis of structural walls made of isotropic materials</a:t>
            </a:r>
            <a:endParaRPr b="1"/>
          </a:p>
          <a:p>
            <a:pPr indent="-317500" lvl="0" marL="457200" rtl="0" algn="l">
              <a:spcBef>
                <a:spcPts val="1000"/>
              </a:spcBef>
              <a:spcAft>
                <a:spcPts val="0"/>
              </a:spcAft>
              <a:buClr>
                <a:srgbClr val="CEB87B"/>
              </a:buClr>
              <a:buSzPts val="1400"/>
              <a:buChar char="▸"/>
            </a:pPr>
            <a:r>
              <a:rPr b="1" lang="en-GB"/>
              <a:t>For ablative materials, the Arrhenius reaction coefficients are required</a:t>
            </a:r>
            <a:endParaRPr b="1"/>
          </a:p>
          <a:p>
            <a:pPr indent="-317500" lvl="1" marL="914400" rtl="0" algn="l">
              <a:spcBef>
                <a:spcPts val="1000"/>
              </a:spcBef>
              <a:spcAft>
                <a:spcPts val="0"/>
              </a:spcAft>
              <a:buSzPts val="1400"/>
              <a:buChar char="○"/>
            </a:pPr>
            <a:r>
              <a:rPr lang="en-GB"/>
              <a:t>“</a:t>
            </a:r>
            <a:r>
              <a:rPr lang="en-GB"/>
              <a:t>Often” can be found in literature</a:t>
            </a:r>
            <a:endParaRPr/>
          </a:p>
          <a:p>
            <a:pPr indent="-317500" lvl="2" marL="1371600" rtl="0" algn="l">
              <a:spcBef>
                <a:spcPts val="1000"/>
              </a:spcBef>
              <a:spcAft>
                <a:spcPts val="0"/>
              </a:spcAft>
              <a:buSzPts val="1400"/>
              <a:buChar char="■"/>
            </a:pPr>
            <a:r>
              <a:rPr lang="en-GB"/>
              <a:t>Can be found experimentally via Thermogravimetric Analysis</a:t>
            </a:r>
            <a:endParaRPr/>
          </a:p>
          <a:p>
            <a:pPr indent="-317500" lvl="0" marL="457200" rtl="0" algn="l">
              <a:spcBef>
                <a:spcPts val="1000"/>
              </a:spcBef>
              <a:spcAft>
                <a:spcPts val="1000"/>
              </a:spcAft>
              <a:buClr>
                <a:srgbClr val="CEB87B"/>
              </a:buClr>
              <a:buSzPts val="1400"/>
              <a:buChar char="▸"/>
            </a:pPr>
            <a:r>
              <a:rPr lang="en-GB"/>
              <a:t>I currently have found values in literature for a few common composites like Carbon-Phenolic, somewhat incomplete values for Phenolic Impregnated Carbon Ablative (PICA), and values for P-50 Cork</a:t>
            </a:r>
            <a:endParaRPr/>
          </a:p>
        </p:txBody>
      </p:sp>
      <p:sp>
        <p:nvSpPr>
          <p:cNvPr id="118" name="Google Shape;118;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19" name="Google Shape;119;p18"/>
          <p:cNvPicPr preferRelativeResize="0"/>
          <p:nvPr/>
        </p:nvPicPr>
        <p:blipFill>
          <a:blip r:embed="rId3">
            <a:alphaModFix/>
          </a:blip>
          <a:stretch>
            <a:fillRect/>
          </a:stretch>
        </p:blipFill>
        <p:spPr>
          <a:xfrm>
            <a:off x="6579675" y="1912775"/>
            <a:ext cx="2564319" cy="572700"/>
          </a:xfrm>
          <a:prstGeom prst="rect">
            <a:avLst/>
          </a:prstGeom>
          <a:noFill/>
          <a:ln>
            <a:noFill/>
          </a:ln>
        </p:spPr>
      </p:pic>
      <p:pic>
        <p:nvPicPr>
          <p:cNvPr id="120" name="Google Shape;120;p18"/>
          <p:cNvPicPr preferRelativeResize="0"/>
          <p:nvPr/>
        </p:nvPicPr>
        <p:blipFill>
          <a:blip r:embed="rId4">
            <a:alphaModFix/>
          </a:blip>
          <a:stretch>
            <a:fillRect/>
          </a:stretch>
        </p:blipFill>
        <p:spPr>
          <a:xfrm>
            <a:off x="6988075" y="2522014"/>
            <a:ext cx="1849650" cy="21046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552950" y="526650"/>
            <a:ext cx="318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Usage</a:t>
            </a:r>
            <a:endParaRPr sz="1100"/>
          </a:p>
        </p:txBody>
      </p:sp>
      <p:sp>
        <p:nvSpPr>
          <p:cNvPr id="126" name="Google Shape;126;p19"/>
          <p:cNvSpPr txBox="1"/>
          <p:nvPr>
            <p:ph idx="1" type="body"/>
          </p:nvPr>
        </p:nvSpPr>
        <p:spPr>
          <a:xfrm>
            <a:off x="135375" y="1099350"/>
            <a:ext cx="6444300" cy="404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t>User must specify:</a:t>
            </a:r>
            <a:endParaRPr b="1" sz="1200"/>
          </a:p>
          <a:p>
            <a:pPr indent="-304800" lvl="0" marL="457200" rtl="0" algn="l">
              <a:spcBef>
                <a:spcPts val="1000"/>
              </a:spcBef>
              <a:spcAft>
                <a:spcPts val="0"/>
              </a:spcAft>
              <a:buClr>
                <a:srgbClr val="CEB87B"/>
              </a:buClr>
              <a:buSzPts val="1200"/>
              <a:buChar char="▸"/>
            </a:pPr>
            <a:r>
              <a:rPr b="1" lang="en-GB" sz="1200"/>
              <a:t>Downstream X location</a:t>
            </a:r>
            <a:r>
              <a:rPr lang="en-GB" sz="1200"/>
              <a:t> to evaluate</a:t>
            </a:r>
            <a:endParaRPr sz="1200"/>
          </a:p>
          <a:p>
            <a:pPr indent="-304800" lvl="0" marL="457200" rtl="0" algn="l">
              <a:spcBef>
                <a:spcPts val="1000"/>
              </a:spcBef>
              <a:spcAft>
                <a:spcPts val="0"/>
              </a:spcAft>
              <a:buClr>
                <a:srgbClr val="CEB87B"/>
              </a:buClr>
              <a:buSzPts val="1200"/>
              <a:buChar char="▸"/>
            </a:pPr>
            <a:r>
              <a:rPr b="1" lang="en-GB" sz="1200"/>
              <a:t>Material Properties/Configuration</a:t>
            </a:r>
            <a:endParaRPr b="1" sz="1200"/>
          </a:p>
          <a:p>
            <a:pPr indent="-304800" lvl="1" marL="914400" rtl="0" algn="l">
              <a:spcBef>
                <a:spcPts val="1000"/>
              </a:spcBef>
              <a:spcAft>
                <a:spcPts val="0"/>
              </a:spcAft>
              <a:buSzPts val="1200"/>
              <a:buChar char="○"/>
            </a:pPr>
            <a:r>
              <a:rPr lang="en-GB" sz="1200"/>
              <a:t>For Structural </a:t>
            </a:r>
            <a:endParaRPr sz="1200"/>
          </a:p>
          <a:p>
            <a:pPr indent="-304800" lvl="2" marL="1371600" rtl="0" algn="l">
              <a:spcBef>
                <a:spcPts val="1000"/>
              </a:spcBef>
              <a:spcAft>
                <a:spcPts val="0"/>
              </a:spcAft>
              <a:buSzPts val="1200"/>
              <a:buChar char="■"/>
            </a:pPr>
            <a:r>
              <a:rPr lang="en-GB" sz="1200"/>
              <a:t>Density, Specific Heat, Thermal Conductivity</a:t>
            </a:r>
            <a:endParaRPr sz="1200"/>
          </a:p>
          <a:p>
            <a:pPr indent="-304800" lvl="1" marL="914400" rtl="0" algn="l">
              <a:spcBef>
                <a:spcPts val="1000"/>
              </a:spcBef>
              <a:spcAft>
                <a:spcPts val="0"/>
              </a:spcAft>
              <a:buSzPts val="1200"/>
              <a:buChar char="○"/>
            </a:pPr>
            <a:r>
              <a:rPr lang="en-GB" sz="1200"/>
              <a:t>For Ablative</a:t>
            </a:r>
            <a:endParaRPr sz="1200"/>
          </a:p>
          <a:p>
            <a:pPr indent="-304800" lvl="2" marL="1371600" rtl="0" algn="l">
              <a:spcBef>
                <a:spcPts val="1000"/>
              </a:spcBef>
              <a:spcAft>
                <a:spcPts val="0"/>
              </a:spcAft>
              <a:buSzPts val="1200"/>
              <a:buChar char="■"/>
            </a:pPr>
            <a:r>
              <a:rPr lang="en-GB" sz="1200"/>
              <a:t>Above plus;  Ablation Threshold Temp, component densities and Arrhenius coeffs, Resin Fraction</a:t>
            </a:r>
            <a:endParaRPr sz="1200"/>
          </a:p>
          <a:p>
            <a:pPr indent="-304800" lvl="0" marL="457200" rtl="0" algn="l">
              <a:spcBef>
                <a:spcPts val="1000"/>
              </a:spcBef>
              <a:spcAft>
                <a:spcPts val="0"/>
              </a:spcAft>
              <a:buClr>
                <a:srgbClr val="CEB87B"/>
              </a:buClr>
              <a:buSzPts val="1200"/>
              <a:buChar char="▸"/>
            </a:pPr>
            <a:r>
              <a:rPr b="1" lang="en-GB" sz="1200"/>
              <a:t>F</a:t>
            </a:r>
            <a:r>
              <a:rPr b="1" lang="en-GB" sz="1200"/>
              <a:t>light Simulation Data Filepath</a:t>
            </a:r>
            <a:endParaRPr b="1" sz="1200"/>
          </a:p>
          <a:p>
            <a:pPr indent="0" lvl="0" marL="0" rtl="0" algn="l">
              <a:spcBef>
                <a:spcPts val="1000"/>
              </a:spcBef>
              <a:spcAft>
                <a:spcPts val="0"/>
              </a:spcAft>
              <a:buNone/>
            </a:pPr>
            <a:r>
              <a:rPr b="1" lang="en-GB" sz="1200"/>
              <a:t>Outputs</a:t>
            </a:r>
            <a:endParaRPr b="1" sz="1200"/>
          </a:p>
          <a:p>
            <a:pPr indent="-304800" lvl="0" marL="457200" rtl="0" algn="l">
              <a:spcBef>
                <a:spcPts val="1000"/>
              </a:spcBef>
              <a:spcAft>
                <a:spcPts val="0"/>
              </a:spcAft>
              <a:buClr>
                <a:srgbClr val="CEB87B"/>
              </a:buClr>
              <a:buSzPts val="1200"/>
              <a:buChar char="▸"/>
            </a:pPr>
            <a:r>
              <a:rPr b="1" lang="en-GB" sz="1200"/>
              <a:t>Simulated</a:t>
            </a:r>
            <a:r>
              <a:rPr lang="en-GB" sz="1200"/>
              <a:t> </a:t>
            </a:r>
            <a:r>
              <a:rPr b="1" lang="en-GB" sz="1200"/>
              <a:t>Temperature distribution data</a:t>
            </a:r>
            <a:r>
              <a:rPr lang="en-GB" sz="1200"/>
              <a:t> throughout flight profile</a:t>
            </a:r>
            <a:endParaRPr sz="1200"/>
          </a:p>
          <a:p>
            <a:pPr indent="-304800" lvl="0" marL="457200" rtl="0" algn="l">
              <a:spcBef>
                <a:spcPts val="1000"/>
              </a:spcBef>
              <a:spcAft>
                <a:spcPts val="0"/>
              </a:spcAft>
              <a:buClr>
                <a:srgbClr val="CEB87B"/>
              </a:buClr>
              <a:buSzPts val="1200"/>
              <a:buChar char="▸"/>
            </a:pPr>
            <a:r>
              <a:rPr b="1" lang="en-GB" sz="1200"/>
              <a:t>Ablative Material Performance</a:t>
            </a:r>
            <a:endParaRPr b="1" sz="1200"/>
          </a:p>
          <a:p>
            <a:pPr indent="0" lvl="0" marL="457200" rtl="0" algn="l">
              <a:spcBef>
                <a:spcPts val="1000"/>
              </a:spcBef>
              <a:spcAft>
                <a:spcPts val="0"/>
              </a:spcAft>
              <a:buNone/>
            </a:pPr>
            <a:r>
              <a:t/>
            </a:r>
            <a:endParaRPr b="1" sz="1300"/>
          </a:p>
          <a:p>
            <a:pPr indent="0" lvl="0" marL="457200" rtl="0" algn="l">
              <a:spcBef>
                <a:spcPts val="1000"/>
              </a:spcBef>
              <a:spcAft>
                <a:spcPts val="1000"/>
              </a:spcAft>
              <a:buNone/>
            </a:pPr>
            <a:r>
              <a:t/>
            </a:r>
            <a:endParaRPr sz="1300"/>
          </a:p>
        </p:txBody>
      </p:sp>
      <p:sp>
        <p:nvSpPr>
          <p:cNvPr id="127" name="Google Shape;127;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28" name="Google Shape;128;p19"/>
          <p:cNvPicPr preferRelativeResize="0"/>
          <p:nvPr/>
        </p:nvPicPr>
        <p:blipFill>
          <a:blip r:embed="rId3">
            <a:alphaModFix/>
          </a:blip>
          <a:stretch>
            <a:fillRect/>
          </a:stretch>
        </p:blipFill>
        <p:spPr>
          <a:xfrm>
            <a:off x="4212450" y="1227425"/>
            <a:ext cx="2140275" cy="1088375"/>
          </a:xfrm>
          <a:prstGeom prst="rect">
            <a:avLst/>
          </a:prstGeom>
          <a:noFill/>
          <a:ln>
            <a:noFill/>
          </a:ln>
        </p:spPr>
      </p:pic>
      <p:pic>
        <p:nvPicPr>
          <p:cNvPr id="129" name="Google Shape;129;p19"/>
          <p:cNvPicPr preferRelativeResize="0"/>
          <p:nvPr/>
        </p:nvPicPr>
        <p:blipFill>
          <a:blip r:embed="rId4">
            <a:alphaModFix/>
          </a:blip>
          <a:stretch>
            <a:fillRect/>
          </a:stretch>
        </p:blipFill>
        <p:spPr>
          <a:xfrm>
            <a:off x="6598297" y="843425"/>
            <a:ext cx="2495000" cy="2232875"/>
          </a:xfrm>
          <a:prstGeom prst="rect">
            <a:avLst/>
          </a:prstGeom>
          <a:noFill/>
          <a:ln>
            <a:noFill/>
          </a:ln>
        </p:spPr>
      </p:pic>
      <p:pic>
        <p:nvPicPr>
          <p:cNvPr id="130" name="Google Shape;130;p19"/>
          <p:cNvPicPr preferRelativeResize="0"/>
          <p:nvPr/>
        </p:nvPicPr>
        <p:blipFill>
          <a:blip r:embed="rId5">
            <a:alphaModFix/>
          </a:blip>
          <a:stretch>
            <a:fillRect/>
          </a:stretch>
        </p:blipFill>
        <p:spPr>
          <a:xfrm>
            <a:off x="6523225" y="3637375"/>
            <a:ext cx="2117818" cy="1477950"/>
          </a:xfrm>
          <a:prstGeom prst="rect">
            <a:avLst/>
          </a:prstGeom>
          <a:noFill/>
          <a:ln>
            <a:noFill/>
          </a:ln>
        </p:spPr>
      </p:pic>
      <p:cxnSp>
        <p:nvCxnSpPr>
          <p:cNvPr id="131" name="Google Shape;131;p19"/>
          <p:cNvCxnSpPr/>
          <p:nvPr/>
        </p:nvCxnSpPr>
        <p:spPr>
          <a:xfrm flipH="1" rot="10800000">
            <a:off x="2349925" y="1979350"/>
            <a:ext cx="1784400" cy="307200"/>
          </a:xfrm>
          <a:prstGeom prst="straightConnector1">
            <a:avLst/>
          </a:prstGeom>
          <a:noFill/>
          <a:ln cap="flat" cmpd="sng" w="9525">
            <a:solidFill>
              <a:schemeClr val="dk2"/>
            </a:solidFill>
            <a:prstDash val="solid"/>
            <a:round/>
            <a:headEnd len="med" w="med" type="none"/>
            <a:tailEnd len="med" w="med" type="triangle"/>
          </a:ln>
        </p:spPr>
      </p:cxnSp>
      <p:cxnSp>
        <p:nvCxnSpPr>
          <p:cNvPr id="132" name="Google Shape;132;p19"/>
          <p:cNvCxnSpPr/>
          <p:nvPr/>
        </p:nvCxnSpPr>
        <p:spPr>
          <a:xfrm flipH="1" rot="10800000">
            <a:off x="2174400" y="2730075"/>
            <a:ext cx="4329300" cy="224400"/>
          </a:xfrm>
          <a:prstGeom prst="straightConnector1">
            <a:avLst/>
          </a:prstGeom>
          <a:noFill/>
          <a:ln cap="flat" cmpd="sng" w="9525">
            <a:solidFill>
              <a:schemeClr val="dk2"/>
            </a:solidFill>
            <a:prstDash val="solid"/>
            <a:round/>
            <a:headEnd len="med" w="med" type="none"/>
            <a:tailEnd len="med" w="med" type="triangle"/>
          </a:ln>
        </p:spPr>
      </p:cxnSp>
      <p:pic>
        <p:nvPicPr>
          <p:cNvPr id="133" name="Google Shape;133;p19"/>
          <p:cNvPicPr preferRelativeResize="0"/>
          <p:nvPr/>
        </p:nvPicPr>
        <p:blipFill>
          <a:blip r:embed="rId6">
            <a:alphaModFix/>
          </a:blip>
          <a:stretch>
            <a:fillRect/>
          </a:stretch>
        </p:blipFill>
        <p:spPr>
          <a:xfrm rot="-5400000">
            <a:off x="2630650" y="343425"/>
            <a:ext cx="727300" cy="1490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522700" y="521775"/>
            <a:ext cx="810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Technical Section Outline</a:t>
            </a:r>
            <a:endParaRPr/>
          </a:p>
        </p:txBody>
      </p:sp>
      <p:sp>
        <p:nvSpPr>
          <p:cNvPr id="139" name="Google Shape;13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40" name="Google Shape;140;p20"/>
          <p:cNvSpPr/>
          <p:nvPr/>
        </p:nvSpPr>
        <p:spPr>
          <a:xfrm>
            <a:off x="2574175"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141" name="Google Shape;141;p20"/>
          <p:cNvSpPr txBox="1"/>
          <p:nvPr/>
        </p:nvSpPr>
        <p:spPr>
          <a:xfrm>
            <a:off x="3616175" y="25812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42" name="Google Shape;142;p20"/>
          <p:cNvSpPr/>
          <p:nvPr/>
        </p:nvSpPr>
        <p:spPr>
          <a:xfrm>
            <a:off x="3480224"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143" name="Google Shape;143;p20"/>
          <p:cNvSpPr/>
          <p:nvPr/>
        </p:nvSpPr>
        <p:spPr>
          <a:xfrm>
            <a:off x="4386253"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144" name="Google Shape;144;p20"/>
          <p:cNvSpPr/>
          <p:nvPr/>
        </p:nvSpPr>
        <p:spPr>
          <a:xfrm>
            <a:off x="5291244"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145" name="Google Shape;145;p20"/>
          <p:cNvSpPr/>
          <p:nvPr/>
        </p:nvSpPr>
        <p:spPr>
          <a:xfrm>
            <a:off x="6198336" y="59500"/>
            <a:ext cx="10221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
        <p:nvSpPr>
          <p:cNvPr id="146" name="Google Shape;146;p20"/>
          <p:cNvSpPr txBox="1"/>
          <p:nvPr/>
        </p:nvSpPr>
        <p:spPr>
          <a:xfrm>
            <a:off x="463150" y="1204850"/>
            <a:ext cx="2886300" cy="794100"/>
          </a:xfrm>
          <a:prstGeom prst="rect">
            <a:avLst/>
          </a:prstGeom>
          <a:solidFill>
            <a:srgbClr val="CEB87B"/>
          </a:solid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2"/>
              </a:buClr>
              <a:buSzPts val="1200"/>
              <a:buFont typeface="Montserrat"/>
              <a:buAutoNum type="arabicPeriod"/>
            </a:pPr>
            <a:r>
              <a:rPr b="1" lang="en-GB" sz="1200">
                <a:solidFill>
                  <a:schemeClr val="dk2"/>
                </a:solidFill>
                <a:latin typeface="Montserrat"/>
                <a:ea typeface="Montserrat"/>
                <a:cs typeface="Montserrat"/>
                <a:sym typeface="Montserrat"/>
              </a:rPr>
              <a:t>Project Background</a:t>
            </a:r>
            <a:endParaRPr b="1" sz="1200">
              <a:solidFill>
                <a:schemeClr val="dk2"/>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2"/>
              </a:buClr>
              <a:buSzPts val="1200"/>
              <a:buFont typeface="Montserrat"/>
              <a:buAutoNum type="alphaLcPeriod"/>
            </a:pPr>
            <a:r>
              <a:rPr lang="en-GB" sz="1200">
                <a:solidFill>
                  <a:schemeClr val="dk2"/>
                </a:solidFill>
                <a:latin typeface="Montserrat"/>
                <a:ea typeface="Montserrat"/>
                <a:cs typeface="Montserrat"/>
                <a:sym typeface="Montserrat"/>
              </a:rPr>
              <a:t>Source</a:t>
            </a:r>
            <a:endParaRPr sz="1200">
              <a:solidFill>
                <a:schemeClr val="dk2"/>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2"/>
              </a:buClr>
              <a:buSzPts val="1200"/>
              <a:buFont typeface="Montserrat"/>
              <a:buAutoNum type="alphaLcPeriod"/>
            </a:pPr>
            <a:r>
              <a:rPr lang="en-GB" sz="1200">
                <a:solidFill>
                  <a:schemeClr val="dk2"/>
                </a:solidFill>
                <a:latin typeface="Montserrat"/>
                <a:ea typeface="Montserrat"/>
                <a:cs typeface="Montserrat"/>
                <a:sym typeface="Montserrat"/>
              </a:rPr>
              <a:t>Ablation Phenomenon</a:t>
            </a:r>
            <a:endParaRPr sz="1200">
              <a:solidFill>
                <a:schemeClr val="dk2"/>
              </a:solidFill>
              <a:latin typeface="Montserrat"/>
              <a:ea typeface="Montserrat"/>
              <a:cs typeface="Montserrat"/>
              <a:sym typeface="Montserrat"/>
            </a:endParaRPr>
          </a:p>
        </p:txBody>
      </p:sp>
      <p:sp>
        <p:nvSpPr>
          <p:cNvPr id="147" name="Google Shape;147;p20"/>
          <p:cNvSpPr txBox="1"/>
          <p:nvPr/>
        </p:nvSpPr>
        <p:spPr>
          <a:xfrm>
            <a:off x="493150" y="2440125"/>
            <a:ext cx="2826300" cy="759300"/>
          </a:xfrm>
          <a:prstGeom prst="rect">
            <a:avLst/>
          </a:prstGeom>
          <a:solidFill>
            <a:srgbClr val="CEB87B"/>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200">
                <a:solidFill>
                  <a:schemeClr val="dk2"/>
                </a:solidFill>
                <a:latin typeface="Montserrat"/>
                <a:ea typeface="Montserrat"/>
                <a:cs typeface="Montserrat"/>
                <a:sym typeface="Montserrat"/>
              </a:rPr>
              <a:t>2. </a:t>
            </a:r>
            <a:r>
              <a:rPr b="1" lang="en-GB" sz="1200">
                <a:solidFill>
                  <a:schemeClr val="dk2"/>
                </a:solidFill>
                <a:latin typeface="Montserrat"/>
                <a:ea typeface="Montserrat"/>
                <a:cs typeface="Montserrat"/>
                <a:sym typeface="Montserrat"/>
              </a:rPr>
              <a:t>Simulation Methodology</a:t>
            </a:r>
            <a:endParaRPr b="1" sz="1200">
              <a:solidFill>
                <a:schemeClr val="dk2"/>
              </a:solidFill>
              <a:latin typeface="Montserrat"/>
              <a:ea typeface="Montserrat"/>
              <a:cs typeface="Montserrat"/>
              <a:sym typeface="Montserrat"/>
            </a:endParaRPr>
          </a:p>
          <a:p>
            <a:pPr indent="-304800" lvl="0" marL="457200" rtl="0" algn="l">
              <a:lnSpc>
                <a:spcPct val="100000"/>
              </a:lnSpc>
              <a:spcBef>
                <a:spcPts val="160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Time+Space Discretization</a:t>
            </a:r>
            <a:endParaRPr b="1" sz="1200">
              <a:solidFill>
                <a:schemeClr val="dk2"/>
              </a:solidFill>
              <a:latin typeface="Montserrat"/>
              <a:ea typeface="Montserrat"/>
              <a:cs typeface="Montserrat"/>
              <a:sym typeface="Montserrat"/>
            </a:endParaRPr>
          </a:p>
        </p:txBody>
      </p:sp>
      <p:sp>
        <p:nvSpPr>
          <p:cNvPr id="148" name="Google Shape;148;p20"/>
          <p:cNvSpPr txBox="1"/>
          <p:nvPr/>
        </p:nvSpPr>
        <p:spPr>
          <a:xfrm>
            <a:off x="493150" y="3689475"/>
            <a:ext cx="2826300" cy="1313400"/>
          </a:xfrm>
          <a:prstGeom prst="rect">
            <a:avLst/>
          </a:prstGeom>
          <a:solidFill>
            <a:srgbClr val="CEB87B"/>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200">
                <a:solidFill>
                  <a:schemeClr val="dk2"/>
                </a:solidFill>
                <a:latin typeface="Montserrat"/>
                <a:ea typeface="Montserrat"/>
                <a:cs typeface="Montserrat"/>
                <a:sym typeface="Montserrat"/>
              </a:rPr>
              <a:t>3. </a:t>
            </a:r>
            <a:r>
              <a:rPr b="1" lang="en-GB" sz="1200">
                <a:solidFill>
                  <a:schemeClr val="dk2"/>
                </a:solidFill>
                <a:latin typeface="Montserrat"/>
                <a:ea typeface="Montserrat"/>
                <a:cs typeface="Montserrat"/>
                <a:sym typeface="Montserrat"/>
              </a:rPr>
              <a:t>Theory</a:t>
            </a:r>
            <a:endParaRPr b="1" sz="1200">
              <a:solidFill>
                <a:schemeClr val="dk2"/>
              </a:solidFill>
              <a:latin typeface="Montserrat"/>
              <a:ea typeface="Montserrat"/>
              <a:cs typeface="Montserrat"/>
              <a:sym typeface="Montserrat"/>
            </a:endParaRPr>
          </a:p>
          <a:p>
            <a:pPr indent="-304800" lvl="0" marL="457200" rtl="0" algn="l">
              <a:lnSpc>
                <a:spcPct val="100000"/>
              </a:lnSpc>
              <a:spcBef>
                <a:spcPts val="160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One-Dimensional Heat Transfer</a:t>
            </a:r>
            <a:endParaRPr sz="1200">
              <a:solidFill>
                <a:schemeClr val="dk2"/>
              </a:solidFill>
              <a:latin typeface="Montserrat"/>
              <a:ea typeface="Montserrat"/>
              <a:cs typeface="Montserrat"/>
              <a:sym typeface="Montserrat"/>
            </a:endParaRPr>
          </a:p>
          <a:p>
            <a:pPr indent="-304800" lvl="0" marL="457200" rtl="0" algn="l">
              <a:lnSpc>
                <a:spcPct val="100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Aerothermal Modelling</a:t>
            </a:r>
            <a:endParaRPr sz="1200">
              <a:solidFill>
                <a:schemeClr val="dk2"/>
              </a:solidFill>
              <a:latin typeface="Montserrat"/>
              <a:ea typeface="Montserrat"/>
              <a:cs typeface="Montserrat"/>
              <a:sym typeface="Montserrat"/>
            </a:endParaRPr>
          </a:p>
          <a:p>
            <a:pPr indent="-304800" lvl="0" marL="457200" rtl="0" algn="l">
              <a:lnSpc>
                <a:spcPct val="100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Ablation Modelling</a:t>
            </a:r>
            <a:endParaRPr b="1" sz="1200">
              <a:solidFill>
                <a:schemeClr val="dk2"/>
              </a:solidFill>
              <a:latin typeface="Montserrat"/>
              <a:ea typeface="Montserrat"/>
              <a:cs typeface="Montserrat"/>
              <a:sym typeface="Montserrat"/>
            </a:endParaRPr>
          </a:p>
        </p:txBody>
      </p:sp>
      <p:sp>
        <p:nvSpPr>
          <p:cNvPr id="149" name="Google Shape;149;p20"/>
          <p:cNvSpPr txBox="1"/>
          <p:nvPr/>
        </p:nvSpPr>
        <p:spPr>
          <a:xfrm>
            <a:off x="5203250" y="1352850"/>
            <a:ext cx="2886300" cy="1636800"/>
          </a:xfrm>
          <a:prstGeom prst="rect">
            <a:avLst/>
          </a:prstGeom>
          <a:solidFill>
            <a:srgbClr val="CEB87B"/>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solidFill>
                  <a:schemeClr val="dk2"/>
                </a:solidFill>
                <a:latin typeface="Montserrat"/>
                <a:ea typeface="Montserrat"/>
                <a:cs typeface="Montserrat"/>
                <a:sym typeface="Montserrat"/>
              </a:rPr>
              <a:t>4. </a:t>
            </a:r>
            <a:r>
              <a:rPr b="1" lang="en-GB" sz="1200">
                <a:solidFill>
                  <a:schemeClr val="dk2"/>
                </a:solidFill>
                <a:latin typeface="Montserrat"/>
                <a:ea typeface="Montserrat"/>
                <a:cs typeface="Montserrat"/>
                <a:sym typeface="Montserrat"/>
              </a:rPr>
              <a:t>Verification and Validation of Software</a:t>
            </a:r>
            <a:endParaRPr b="1" sz="1200">
              <a:solidFill>
                <a:schemeClr val="dk2"/>
              </a:solidFill>
              <a:latin typeface="Montserrat"/>
              <a:ea typeface="Montserrat"/>
              <a:cs typeface="Montserrat"/>
              <a:sym typeface="Montserrat"/>
            </a:endParaRPr>
          </a:p>
          <a:p>
            <a:pPr indent="-304800" lvl="0" marL="457200" rtl="0" algn="l">
              <a:lnSpc>
                <a:spcPct val="115000"/>
              </a:lnSpc>
              <a:spcBef>
                <a:spcPts val="160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Arcjet Ablative Verification</a:t>
            </a:r>
            <a:endParaRPr sz="1200">
              <a:solidFill>
                <a:schemeClr val="dk2"/>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Aerothermal Verification</a:t>
            </a:r>
            <a:endParaRPr sz="1200">
              <a:solidFill>
                <a:schemeClr val="dk2"/>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Hifire-5</a:t>
            </a:r>
            <a:endParaRPr sz="1200">
              <a:solidFill>
                <a:schemeClr val="dk2"/>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Hifire-5B</a:t>
            </a:r>
            <a:endParaRPr b="1" sz="1200">
              <a:solidFill>
                <a:schemeClr val="dk2"/>
              </a:solidFill>
              <a:latin typeface="Montserrat"/>
              <a:ea typeface="Montserrat"/>
              <a:cs typeface="Montserrat"/>
              <a:sym typeface="Montserrat"/>
            </a:endParaRPr>
          </a:p>
        </p:txBody>
      </p:sp>
      <p:sp>
        <p:nvSpPr>
          <p:cNvPr id="150" name="Google Shape;150;p20"/>
          <p:cNvSpPr txBox="1"/>
          <p:nvPr/>
        </p:nvSpPr>
        <p:spPr>
          <a:xfrm>
            <a:off x="5203250" y="3743025"/>
            <a:ext cx="2886300" cy="999300"/>
          </a:xfrm>
          <a:prstGeom prst="rect">
            <a:avLst/>
          </a:prstGeom>
          <a:solidFill>
            <a:srgbClr val="CEB87B"/>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solidFill>
                  <a:schemeClr val="dk2"/>
                </a:solidFill>
                <a:latin typeface="Montserrat"/>
                <a:ea typeface="Montserrat"/>
                <a:cs typeface="Montserrat"/>
                <a:sym typeface="Montserrat"/>
              </a:rPr>
              <a:t>5. </a:t>
            </a:r>
            <a:r>
              <a:rPr b="1" lang="en-GB" sz="1200">
                <a:solidFill>
                  <a:schemeClr val="dk2"/>
                </a:solidFill>
                <a:latin typeface="Montserrat"/>
                <a:ea typeface="Montserrat"/>
                <a:cs typeface="Montserrat"/>
                <a:sym typeface="Montserrat"/>
              </a:rPr>
              <a:t>Final Discussion</a:t>
            </a:r>
            <a:endParaRPr b="1" sz="1200">
              <a:solidFill>
                <a:schemeClr val="dk2"/>
              </a:solidFill>
              <a:latin typeface="Montserrat"/>
              <a:ea typeface="Montserrat"/>
              <a:cs typeface="Montserrat"/>
              <a:sym typeface="Montserrat"/>
            </a:endParaRPr>
          </a:p>
          <a:p>
            <a:pPr indent="-304800" lvl="0" marL="457200" rtl="0" algn="l">
              <a:lnSpc>
                <a:spcPct val="115000"/>
              </a:lnSpc>
              <a:spcBef>
                <a:spcPts val="160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Status</a:t>
            </a:r>
            <a:endParaRPr sz="1200">
              <a:solidFill>
                <a:schemeClr val="dk2"/>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Future Improvements</a:t>
            </a:r>
            <a:endParaRPr b="1" sz="1200">
              <a:solidFill>
                <a:schemeClr val="dk2"/>
              </a:solidFill>
              <a:latin typeface="Montserrat"/>
              <a:ea typeface="Montserrat"/>
              <a:cs typeface="Montserrat"/>
              <a:sym typeface="Montserrat"/>
            </a:endParaRPr>
          </a:p>
        </p:txBody>
      </p:sp>
      <p:cxnSp>
        <p:nvCxnSpPr>
          <p:cNvPr id="151" name="Google Shape;151;p20"/>
          <p:cNvCxnSpPr>
            <a:stCxn id="146" idx="2"/>
            <a:endCxn id="147" idx="0"/>
          </p:cNvCxnSpPr>
          <p:nvPr/>
        </p:nvCxnSpPr>
        <p:spPr>
          <a:xfrm>
            <a:off x="1906300" y="1998950"/>
            <a:ext cx="0" cy="441300"/>
          </a:xfrm>
          <a:prstGeom prst="straightConnector1">
            <a:avLst/>
          </a:prstGeom>
          <a:noFill/>
          <a:ln cap="flat" cmpd="sng" w="9525">
            <a:solidFill>
              <a:schemeClr val="dk2"/>
            </a:solidFill>
            <a:prstDash val="solid"/>
            <a:round/>
            <a:headEnd len="med" w="med" type="none"/>
            <a:tailEnd len="med" w="med" type="triangle"/>
          </a:ln>
        </p:spPr>
      </p:cxnSp>
      <p:cxnSp>
        <p:nvCxnSpPr>
          <p:cNvPr id="152" name="Google Shape;152;p20"/>
          <p:cNvCxnSpPr>
            <a:stCxn id="147" idx="2"/>
            <a:endCxn id="148" idx="0"/>
          </p:cNvCxnSpPr>
          <p:nvPr/>
        </p:nvCxnSpPr>
        <p:spPr>
          <a:xfrm>
            <a:off x="1906300" y="3199425"/>
            <a:ext cx="0" cy="490200"/>
          </a:xfrm>
          <a:prstGeom prst="straightConnector1">
            <a:avLst/>
          </a:prstGeom>
          <a:noFill/>
          <a:ln cap="flat" cmpd="sng" w="9525">
            <a:solidFill>
              <a:schemeClr val="dk2"/>
            </a:solidFill>
            <a:prstDash val="solid"/>
            <a:round/>
            <a:headEnd len="med" w="med" type="none"/>
            <a:tailEnd len="med" w="med" type="triangle"/>
          </a:ln>
        </p:spPr>
      </p:cxnSp>
      <p:cxnSp>
        <p:nvCxnSpPr>
          <p:cNvPr id="153" name="Google Shape;153;p20"/>
          <p:cNvCxnSpPr>
            <a:stCxn id="148" idx="3"/>
            <a:endCxn id="149" idx="1"/>
          </p:cNvCxnSpPr>
          <p:nvPr/>
        </p:nvCxnSpPr>
        <p:spPr>
          <a:xfrm flipH="1" rot="10800000">
            <a:off x="3319450" y="2171175"/>
            <a:ext cx="1883700" cy="2175000"/>
          </a:xfrm>
          <a:prstGeom prst="bentConnector3">
            <a:avLst>
              <a:gd fmla="val 50003" name="adj1"/>
            </a:avLst>
          </a:prstGeom>
          <a:noFill/>
          <a:ln cap="flat" cmpd="sng" w="9525">
            <a:solidFill>
              <a:schemeClr val="dk2"/>
            </a:solidFill>
            <a:prstDash val="solid"/>
            <a:round/>
            <a:headEnd len="med" w="med" type="none"/>
            <a:tailEnd len="med" w="med" type="triangle"/>
          </a:ln>
        </p:spPr>
      </p:cxnSp>
      <p:cxnSp>
        <p:nvCxnSpPr>
          <p:cNvPr id="154" name="Google Shape;154;p20"/>
          <p:cNvCxnSpPr>
            <a:stCxn id="149" idx="2"/>
            <a:endCxn id="150" idx="0"/>
          </p:cNvCxnSpPr>
          <p:nvPr/>
        </p:nvCxnSpPr>
        <p:spPr>
          <a:xfrm>
            <a:off x="6646400" y="2989650"/>
            <a:ext cx="0" cy="753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type="title"/>
          </p:nvPr>
        </p:nvSpPr>
        <p:spPr>
          <a:xfrm>
            <a:off x="522700" y="521775"/>
            <a:ext cx="810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Background</a:t>
            </a:r>
            <a:endParaRPr/>
          </a:p>
        </p:txBody>
      </p:sp>
      <p:sp>
        <p:nvSpPr>
          <p:cNvPr id="160" name="Google Shape;16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61" name="Google Shape;161;p21"/>
          <p:cNvSpPr txBox="1"/>
          <p:nvPr/>
        </p:nvSpPr>
        <p:spPr>
          <a:xfrm>
            <a:off x="463150" y="1204850"/>
            <a:ext cx="2886300" cy="794100"/>
          </a:xfrm>
          <a:prstGeom prst="rect">
            <a:avLst/>
          </a:prstGeom>
          <a:solidFill>
            <a:srgbClr val="CEB87B"/>
          </a:solid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2"/>
              </a:buClr>
              <a:buSzPts val="1200"/>
              <a:buFont typeface="Montserrat"/>
              <a:buAutoNum type="arabicPeriod"/>
            </a:pPr>
            <a:r>
              <a:rPr b="1" lang="en-GB" sz="1200">
                <a:solidFill>
                  <a:schemeClr val="dk2"/>
                </a:solidFill>
                <a:latin typeface="Montserrat"/>
                <a:ea typeface="Montserrat"/>
                <a:cs typeface="Montserrat"/>
                <a:sym typeface="Montserrat"/>
              </a:rPr>
              <a:t>Project Background</a:t>
            </a:r>
            <a:endParaRPr b="1" sz="1200">
              <a:solidFill>
                <a:schemeClr val="dk2"/>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2"/>
              </a:buClr>
              <a:buSzPts val="1200"/>
              <a:buFont typeface="Montserrat"/>
              <a:buAutoNum type="alphaLcPeriod"/>
            </a:pPr>
            <a:r>
              <a:rPr lang="en-GB" sz="1200">
                <a:solidFill>
                  <a:schemeClr val="dk2"/>
                </a:solidFill>
                <a:latin typeface="Montserrat"/>
                <a:ea typeface="Montserrat"/>
                <a:cs typeface="Montserrat"/>
                <a:sym typeface="Montserrat"/>
              </a:rPr>
              <a:t>Source</a:t>
            </a:r>
            <a:endParaRPr sz="1200">
              <a:solidFill>
                <a:schemeClr val="dk2"/>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2"/>
              </a:buClr>
              <a:buSzPts val="1200"/>
              <a:buFont typeface="Montserrat"/>
              <a:buAutoNum type="alphaLcPeriod"/>
            </a:pPr>
            <a:r>
              <a:rPr lang="en-GB" sz="1200">
                <a:solidFill>
                  <a:schemeClr val="dk2"/>
                </a:solidFill>
                <a:latin typeface="Montserrat"/>
                <a:ea typeface="Montserrat"/>
                <a:cs typeface="Montserrat"/>
                <a:sym typeface="Montserrat"/>
              </a:rPr>
              <a:t>Ablation Phenomenon</a:t>
            </a:r>
            <a:endParaRPr sz="1200">
              <a:solidFill>
                <a:schemeClr val="dk2"/>
              </a:solidFill>
              <a:latin typeface="Montserrat"/>
              <a:ea typeface="Montserrat"/>
              <a:cs typeface="Montserrat"/>
              <a:sym typeface="Montserrat"/>
            </a:endParaRPr>
          </a:p>
        </p:txBody>
      </p:sp>
      <p:sp>
        <p:nvSpPr>
          <p:cNvPr id="162" name="Google Shape;162;p21"/>
          <p:cNvSpPr txBox="1"/>
          <p:nvPr/>
        </p:nvSpPr>
        <p:spPr>
          <a:xfrm>
            <a:off x="493150" y="2440125"/>
            <a:ext cx="2826300" cy="759300"/>
          </a:xfrm>
          <a:prstGeom prst="rect">
            <a:avLst/>
          </a:prstGeom>
          <a:solidFill>
            <a:srgbClr val="B7B7B7"/>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200">
                <a:solidFill>
                  <a:schemeClr val="dk2"/>
                </a:solidFill>
                <a:latin typeface="Montserrat"/>
                <a:ea typeface="Montserrat"/>
                <a:cs typeface="Montserrat"/>
                <a:sym typeface="Montserrat"/>
              </a:rPr>
              <a:t>2. Simulation Methodology</a:t>
            </a:r>
            <a:endParaRPr b="1" sz="1200">
              <a:solidFill>
                <a:schemeClr val="dk2"/>
              </a:solidFill>
              <a:latin typeface="Montserrat"/>
              <a:ea typeface="Montserrat"/>
              <a:cs typeface="Montserrat"/>
              <a:sym typeface="Montserrat"/>
            </a:endParaRPr>
          </a:p>
          <a:p>
            <a:pPr indent="-304800" lvl="0" marL="457200" rtl="0" algn="l">
              <a:lnSpc>
                <a:spcPct val="100000"/>
              </a:lnSpc>
              <a:spcBef>
                <a:spcPts val="160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Time+Space Discretization</a:t>
            </a:r>
            <a:endParaRPr b="1" sz="1200">
              <a:solidFill>
                <a:schemeClr val="dk2"/>
              </a:solidFill>
              <a:latin typeface="Montserrat"/>
              <a:ea typeface="Montserrat"/>
              <a:cs typeface="Montserrat"/>
              <a:sym typeface="Montserrat"/>
            </a:endParaRPr>
          </a:p>
        </p:txBody>
      </p:sp>
      <p:sp>
        <p:nvSpPr>
          <p:cNvPr id="163" name="Google Shape;163;p21"/>
          <p:cNvSpPr txBox="1"/>
          <p:nvPr/>
        </p:nvSpPr>
        <p:spPr>
          <a:xfrm>
            <a:off x="493150" y="3689475"/>
            <a:ext cx="2826300" cy="1313400"/>
          </a:xfrm>
          <a:prstGeom prst="rect">
            <a:avLst/>
          </a:prstGeom>
          <a:solidFill>
            <a:srgbClr val="B7B7B7"/>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200">
                <a:solidFill>
                  <a:schemeClr val="dk2"/>
                </a:solidFill>
                <a:latin typeface="Montserrat"/>
                <a:ea typeface="Montserrat"/>
                <a:cs typeface="Montserrat"/>
                <a:sym typeface="Montserrat"/>
              </a:rPr>
              <a:t>3. Theory</a:t>
            </a:r>
            <a:endParaRPr b="1" sz="1200">
              <a:solidFill>
                <a:schemeClr val="dk2"/>
              </a:solidFill>
              <a:latin typeface="Montserrat"/>
              <a:ea typeface="Montserrat"/>
              <a:cs typeface="Montserrat"/>
              <a:sym typeface="Montserrat"/>
            </a:endParaRPr>
          </a:p>
          <a:p>
            <a:pPr indent="-304800" lvl="0" marL="457200" rtl="0" algn="l">
              <a:lnSpc>
                <a:spcPct val="100000"/>
              </a:lnSpc>
              <a:spcBef>
                <a:spcPts val="160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One-Dimensional Heat Transfer</a:t>
            </a:r>
            <a:endParaRPr sz="1200">
              <a:solidFill>
                <a:schemeClr val="dk2"/>
              </a:solidFill>
              <a:latin typeface="Montserrat"/>
              <a:ea typeface="Montserrat"/>
              <a:cs typeface="Montserrat"/>
              <a:sym typeface="Montserrat"/>
            </a:endParaRPr>
          </a:p>
          <a:p>
            <a:pPr indent="-304800" lvl="0" marL="457200" rtl="0" algn="l">
              <a:lnSpc>
                <a:spcPct val="100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Aerothermal Modelling</a:t>
            </a:r>
            <a:endParaRPr sz="1200">
              <a:solidFill>
                <a:schemeClr val="dk2"/>
              </a:solidFill>
              <a:latin typeface="Montserrat"/>
              <a:ea typeface="Montserrat"/>
              <a:cs typeface="Montserrat"/>
              <a:sym typeface="Montserrat"/>
            </a:endParaRPr>
          </a:p>
          <a:p>
            <a:pPr indent="-304800" lvl="0" marL="457200" rtl="0" algn="l">
              <a:lnSpc>
                <a:spcPct val="100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Ablation Modelling</a:t>
            </a:r>
            <a:endParaRPr b="1" sz="1200">
              <a:solidFill>
                <a:schemeClr val="dk2"/>
              </a:solidFill>
              <a:latin typeface="Montserrat"/>
              <a:ea typeface="Montserrat"/>
              <a:cs typeface="Montserrat"/>
              <a:sym typeface="Montserrat"/>
            </a:endParaRPr>
          </a:p>
        </p:txBody>
      </p:sp>
      <p:sp>
        <p:nvSpPr>
          <p:cNvPr id="164" name="Google Shape;164;p21"/>
          <p:cNvSpPr txBox="1"/>
          <p:nvPr/>
        </p:nvSpPr>
        <p:spPr>
          <a:xfrm>
            <a:off x="5203250" y="1352850"/>
            <a:ext cx="2886300" cy="1636800"/>
          </a:xfrm>
          <a:prstGeom prst="rect">
            <a:avLst/>
          </a:prstGeom>
          <a:solidFill>
            <a:srgbClr val="B7B7B7"/>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solidFill>
                  <a:schemeClr val="dk2"/>
                </a:solidFill>
                <a:latin typeface="Montserrat"/>
                <a:ea typeface="Montserrat"/>
                <a:cs typeface="Montserrat"/>
                <a:sym typeface="Montserrat"/>
              </a:rPr>
              <a:t>4. Verification and Validation of Software</a:t>
            </a:r>
            <a:endParaRPr b="1" sz="1200">
              <a:solidFill>
                <a:schemeClr val="dk2"/>
              </a:solidFill>
              <a:latin typeface="Montserrat"/>
              <a:ea typeface="Montserrat"/>
              <a:cs typeface="Montserrat"/>
              <a:sym typeface="Montserrat"/>
            </a:endParaRPr>
          </a:p>
          <a:p>
            <a:pPr indent="-304800" lvl="0" marL="457200" rtl="0" algn="l">
              <a:lnSpc>
                <a:spcPct val="115000"/>
              </a:lnSpc>
              <a:spcBef>
                <a:spcPts val="160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Arcjet Ablative Verification</a:t>
            </a:r>
            <a:endParaRPr sz="1200">
              <a:solidFill>
                <a:schemeClr val="dk2"/>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Aerothermal Verification</a:t>
            </a:r>
            <a:endParaRPr sz="1200">
              <a:solidFill>
                <a:schemeClr val="dk2"/>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Hifire-5</a:t>
            </a:r>
            <a:endParaRPr sz="1200">
              <a:solidFill>
                <a:schemeClr val="dk2"/>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Hifire-5B</a:t>
            </a:r>
            <a:endParaRPr b="1" sz="1200">
              <a:solidFill>
                <a:schemeClr val="dk2"/>
              </a:solidFill>
              <a:latin typeface="Montserrat"/>
              <a:ea typeface="Montserrat"/>
              <a:cs typeface="Montserrat"/>
              <a:sym typeface="Montserrat"/>
            </a:endParaRPr>
          </a:p>
        </p:txBody>
      </p:sp>
      <p:sp>
        <p:nvSpPr>
          <p:cNvPr id="165" name="Google Shape;165;p21"/>
          <p:cNvSpPr txBox="1"/>
          <p:nvPr/>
        </p:nvSpPr>
        <p:spPr>
          <a:xfrm>
            <a:off x="5203250" y="3743025"/>
            <a:ext cx="2886300" cy="999300"/>
          </a:xfrm>
          <a:prstGeom prst="rect">
            <a:avLst/>
          </a:prstGeom>
          <a:solidFill>
            <a:srgbClr val="B7B7B7"/>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solidFill>
                  <a:schemeClr val="dk2"/>
                </a:solidFill>
                <a:latin typeface="Montserrat"/>
                <a:ea typeface="Montserrat"/>
                <a:cs typeface="Montserrat"/>
                <a:sym typeface="Montserrat"/>
              </a:rPr>
              <a:t>5. Final Discussion</a:t>
            </a:r>
            <a:endParaRPr b="1" sz="1200">
              <a:solidFill>
                <a:schemeClr val="dk2"/>
              </a:solidFill>
              <a:latin typeface="Montserrat"/>
              <a:ea typeface="Montserrat"/>
              <a:cs typeface="Montserrat"/>
              <a:sym typeface="Montserrat"/>
            </a:endParaRPr>
          </a:p>
          <a:p>
            <a:pPr indent="-304800" lvl="0" marL="457200" rtl="0" algn="l">
              <a:lnSpc>
                <a:spcPct val="115000"/>
              </a:lnSpc>
              <a:spcBef>
                <a:spcPts val="160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Status</a:t>
            </a:r>
            <a:endParaRPr sz="1200">
              <a:solidFill>
                <a:schemeClr val="dk2"/>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2"/>
              </a:buClr>
              <a:buSzPts val="1200"/>
              <a:buFont typeface="Montserrat"/>
              <a:buChar char="●"/>
            </a:pPr>
            <a:r>
              <a:rPr lang="en-GB" sz="1200">
                <a:solidFill>
                  <a:schemeClr val="dk2"/>
                </a:solidFill>
                <a:latin typeface="Montserrat"/>
                <a:ea typeface="Montserrat"/>
                <a:cs typeface="Montserrat"/>
                <a:sym typeface="Montserrat"/>
              </a:rPr>
              <a:t>Future Improvements</a:t>
            </a:r>
            <a:endParaRPr b="1" sz="1200">
              <a:solidFill>
                <a:schemeClr val="dk2"/>
              </a:solidFill>
              <a:latin typeface="Montserrat"/>
              <a:ea typeface="Montserrat"/>
              <a:cs typeface="Montserrat"/>
              <a:sym typeface="Montserrat"/>
            </a:endParaRPr>
          </a:p>
        </p:txBody>
      </p:sp>
      <p:cxnSp>
        <p:nvCxnSpPr>
          <p:cNvPr id="166" name="Google Shape;166;p21"/>
          <p:cNvCxnSpPr>
            <a:stCxn id="161" idx="2"/>
            <a:endCxn id="162" idx="0"/>
          </p:cNvCxnSpPr>
          <p:nvPr/>
        </p:nvCxnSpPr>
        <p:spPr>
          <a:xfrm>
            <a:off x="1906300" y="1998950"/>
            <a:ext cx="0" cy="441300"/>
          </a:xfrm>
          <a:prstGeom prst="straightConnector1">
            <a:avLst/>
          </a:prstGeom>
          <a:noFill/>
          <a:ln cap="flat" cmpd="sng" w="9525">
            <a:solidFill>
              <a:schemeClr val="dk2"/>
            </a:solidFill>
            <a:prstDash val="solid"/>
            <a:round/>
            <a:headEnd len="med" w="med" type="none"/>
            <a:tailEnd len="med" w="med" type="triangle"/>
          </a:ln>
        </p:spPr>
      </p:cxnSp>
      <p:cxnSp>
        <p:nvCxnSpPr>
          <p:cNvPr id="167" name="Google Shape;167;p21"/>
          <p:cNvCxnSpPr>
            <a:stCxn id="162" idx="2"/>
            <a:endCxn id="163" idx="0"/>
          </p:cNvCxnSpPr>
          <p:nvPr/>
        </p:nvCxnSpPr>
        <p:spPr>
          <a:xfrm>
            <a:off x="1906300" y="3199425"/>
            <a:ext cx="0" cy="490200"/>
          </a:xfrm>
          <a:prstGeom prst="straightConnector1">
            <a:avLst/>
          </a:prstGeom>
          <a:noFill/>
          <a:ln cap="flat" cmpd="sng" w="9525">
            <a:solidFill>
              <a:schemeClr val="dk2"/>
            </a:solidFill>
            <a:prstDash val="solid"/>
            <a:round/>
            <a:headEnd len="med" w="med" type="none"/>
            <a:tailEnd len="med" w="med" type="triangle"/>
          </a:ln>
        </p:spPr>
      </p:cxnSp>
      <p:cxnSp>
        <p:nvCxnSpPr>
          <p:cNvPr id="168" name="Google Shape;168;p21"/>
          <p:cNvCxnSpPr>
            <a:stCxn id="163" idx="3"/>
            <a:endCxn id="164" idx="1"/>
          </p:cNvCxnSpPr>
          <p:nvPr/>
        </p:nvCxnSpPr>
        <p:spPr>
          <a:xfrm flipH="1" rot="10800000">
            <a:off x="3319450" y="2171175"/>
            <a:ext cx="1883700" cy="2175000"/>
          </a:xfrm>
          <a:prstGeom prst="bentConnector3">
            <a:avLst>
              <a:gd fmla="val 50003" name="adj1"/>
            </a:avLst>
          </a:prstGeom>
          <a:noFill/>
          <a:ln cap="flat" cmpd="sng" w="9525">
            <a:solidFill>
              <a:schemeClr val="dk2"/>
            </a:solidFill>
            <a:prstDash val="solid"/>
            <a:round/>
            <a:headEnd len="med" w="med" type="none"/>
            <a:tailEnd len="med" w="med" type="triangle"/>
          </a:ln>
        </p:spPr>
      </p:cxnSp>
      <p:cxnSp>
        <p:nvCxnSpPr>
          <p:cNvPr id="169" name="Google Shape;169;p21"/>
          <p:cNvCxnSpPr>
            <a:stCxn id="164" idx="2"/>
            <a:endCxn id="165" idx="0"/>
          </p:cNvCxnSpPr>
          <p:nvPr/>
        </p:nvCxnSpPr>
        <p:spPr>
          <a:xfrm>
            <a:off x="6646400" y="2989650"/>
            <a:ext cx="0" cy="753300"/>
          </a:xfrm>
          <a:prstGeom prst="straightConnector1">
            <a:avLst/>
          </a:prstGeom>
          <a:noFill/>
          <a:ln cap="flat" cmpd="sng" w="9525">
            <a:solidFill>
              <a:schemeClr val="dk2"/>
            </a:solidFill>
            <a:prstDash val="solid"/>
            <a:round/>
            <a:headEnd len="med" w="med" type="none"/>
            <a:tailEnd len="med" w="med" type="triangle"/>
          </a:ln>
        </p:spPr>
      </p:cxnSp>
      <p:sp>
        <p:nvSpPr>
          <p:cNvPr id="170" name="Google Shape;170;p21"/>
          <p:cNvSpPr/>
          <p:nvPr/>
        </p:nvSpPr>
        <p:spPr>
          <a:xfrm>
            <a:off x="2574175"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171" name="Google Shape;171;p21"/>
          <p:cNvSpPr txBox="1"/>
          <p:nvPr/>
        </p:nvSpPr>
        <p:spPr>
          <a:xfrm>
            <a:off x="3621325" y="252975"/>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72" name="Google Shape;172;p21"/>
          <p:cNvSpPr/>
          <p:nvPr/>
        </p:nvSpPr>
        <p:spPr>
          <a:xfrm>
            <a:off x="348022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173" name="Google Shape;173;p21"/>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174" name="Google Shape;174;p21"/>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175" name="Google Shape;175;p21"/>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2"/>
          <p:cNvSpPr txBox="1"/>
          <p:nvPr>
            <p:ph type="title"/>
          </p:nvPr>
        </p:nvSpPr>
        <p:spPr>
          <a:xfrm>
            <a:off x="533450" y="780150"/>
            <a:ext cx="810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Background</a:t>
            </a:r>
            <a:endParaRPr/>
          </a:p>
        </p:txBody>
      </p:sp>
      <p:sp>
        <p:nvSpPr>
          <p:cNvPr id="181" name="Google Shape;18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82" name="Google Shape;182;p22"/>
          <p:cNvSpPr txBox="1"/>
          <p:nvPr>
            <p:ph idx="1" type="body"/>
          </p:nvPr>
        </p:nvSpPr>
        <p:spPr>
          <a:xfrm>
            <a:off x="533450" y="1487600"/>
            <a:ext cx="5255400" cy="3416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CEB87B"/>
              </a:buClr>
              <a:buSzPts val="1300"/>
              <a:buChar char="▸"/>
            </a:pPr>
            <a:r>
              <a:rPr lang="en-GB" sz="1300"/>
              <a:t>Most of the </a:t>
            </a:r>
            <a:r>
              <a:rPr lang="en-GB" sz="1300"/>
              <a:t>analysis is based on the following paper:</a:t>
            </a:r>
            <a:endParaRPr sz="1300"/>
          </a:p>
          <a:p>
            <a:pPr indent="-317500" lvl="1" marL="914400" rtl="0" algn="l">
              <a:spcBef>
                <a:spcPts val="1000"/>
              </a:spcBef>
              <a:spcAft>
                <a:spcPts val="0"/>
              </a:spcAft>
              <a:buSzPts val="1400"/>
              <a:buChar char="○"/>
            </a:pPr>
            <a:r>
              <a:rPr lang="en-GB" sz="1000" u="sng">
                <a:solidFill>
                  <a:schemeClr val="hlink"/>
                </a:solidFill>
                <a:latin typeface="Arial"/>
                <a:ea typeface="Arial"/>
                <a:cs typeface="Arial"/>
                <a:sym typeface="Arial"/>
                <a:hlinkClick r:id="rId3"/>
              </a:rPr>
              <a:t>One-Dimensional Aerodynamic Heating and Ablation Prediction</a:t>
            </a:r>
            <a:r>
              <a:rPr lang="en-GB" sz="1200"/>
              <a:t> (Uslu, Simsek, 2019)</a:t>
            </a:r>
            <a:endParaRPr sz="1200"/>
          </a:p>
          <a:p>
            <a:pPr indent="-304800" lvl="2" marL="1371600" rtl="0" algn="l">
              <a:spcBef>
                <a:spcPts val="1000"/>
              </a:spcBef>
              <a:spcAft>
                <a:spcPts val="0"/>
              </a:spcAft>
              <a:buClr>
                <a:srgbClr val="CEB87B"/>
              </a:buClr>
              <a:buSzPts val="1200"/>
              <a:buChar char="■"/>
            </a:pPr>
            <a:r>
              <a:rPr lang="en-GB" sz="1200"/>
              <a:t>Many other papers required to piece together full picture</a:t>
            </a:r>
            <a:endParaRPr sz="1200"/>
          </a:p>
          <a:p>
            <a:pPr indent="-304800" lvl="1" marL="914400" rtl="0" algn="l">
              <a:spcBef>
                <a:spcPts val="1000"/>
              </a:spcBef>
              <a:spcAft>
                <a:spcPts val="0"/>
              </a:spcAft>
              <a:buSzPts val="1200"/>
              <a:buChar char="○"/>
            </a:pPr>
            <a:r>
              <a:rPr lang="en-GB" sz="1200"/>
              <a:t>Credit to </a:t>
            </a:r>
            <a:r>
              <a:rPr b="1" lang="en-GB" sz="1200"/>
              <a:t>Owen Kaufmann</a:t>
            </a:r>
            <a:r>
              <a:rPr lang="en-GB" sz="1200"/>
              <a:t> on the initial find and initial implementation</a:t>
            </a:r>
            <a:endParaRPr sz="1200"/>
          </a:p>
          <a:p>
            <a:pPr indent="0" lvl="0" marL="457200" rtl="0" algn="l">
              <a:lnSpc>
                <a:spcPct val="115000"/>
              </a:lnSpc>
              <a:spcBef>
                <a:spcPts val="1000"/>
              </a:spcBef>
              <a:spcAft>
                <a:spcPts val="1000"/>
              </a:spcAft>
              <a:buNone/>
            </a:pPr>
            <a:r>
              <a:t/>
            </a:r>
            <a:endParaRPr sz="1400"/>
          </a:p>
        </p:txBody>
      </p:sp>
      <p:sp>
        <p:nvSpPr>
          <p:cNvPr id="183" name="Google Shape;183;p22"/>
          <p:cNvSpPr/>
          <p:nvPr/>
        </p:nvSpPr>
        <p:spPr>
          <a:xfrm>
            <a:off x="2574175" y="59500"/>
            <a:ext cx="1210500" cy="315900"/>
          </a:xfrm>
          <a:prstGeom prst="chevron">
            <a:avLst>
              <a:gd fmla="val 50000" name="adj"/>
            </a:avLst>
          </a:prstGeom>
          <a:solidFill>
            <a:srgbClr val="CEB87B"/>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Project Background</a:t>
            </a:r>
            <a:endParaRPr sz="800"/>
          </a:p>
        </p:txBody>
      </p:sp>
      <p:sp>
        <p:nvSpPr>
          <p:cNvPr id="184" name="Google Shape;184;p22"/>
          <p:cNvSpPr txBox="1"/>
          <p:nvPr/>
        </p:nvSpPr>
        <p:spPr>
          <a:xfrm>
            <a:off x="3607750" y="245200"/>
            <a:ext cx="2047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85" name="Google Shape;185;p22"/>
          <p:cNvSpPr/>
          <p:nvPr/>
        </p:nvSpPr>
        <p:spPr>
          <a:xfrm>
            <a:off x="348022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Simulation Methodology</a:t>
            </a:r>
            <a:endParaRPr sz="800"/>
          </a:p>
        </p:txBody>
      </p:sp>
      <p:sp>
        <p:nvSpPr>
          <p:cNvPr id="186" name="Google Shape;186;p22"/>
          <p:cNvSpPr/>
          <p:nvPr/>
        </p:nvSpPr>
        <p:spPr>
          <a:xfrm>
            <a:off x="4386253"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Theory</a:t>
            </a:r>
            <a:endParaRPr sz="800"/>
          </a:p>
        </p:txBody>
      </p:sp>
      <p:sp>
        <p:nvSpPr>
          <p:cNvPr id="187" name="Google Shape;187;p22"/>
          <p:cNvSpPr/>
          <p:nvPr/>
        </p:nvSpPr>
        <p:spPr>
          <a:xfrm>
            <a:off x="5291244" y="59500"/>
            <a:ext cx="12105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Verification &amp; Validation</a:t>
            </a:r>
            <a:endParaRPr sz="800"/>
          </a:p>
        </p:txBody>
      </p:sp>
      <p:sp>
        <p:nvSpPr>
          <p:cNvPr id="188" name="Google Shape;188;p22"/>
          <p:cNvSpPr/>
          <p:nvPr/>
        </p:nvSpPr>
        <p:spPr>
          <a:xfrm>
            <a:off x="6198336" y="59500"/>
            <a:ext cx="1022100" cy="315900"/>
          </a:xfrm>
          <a:prstGeom prst="chevron">
            <a:avLst>
              <a:gd fmla="val 50000" name="adj"/>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Final Thoughts</a:t>
            </a:r>
            <a:endParaRPr sz="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RL PDR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